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4"/>
  </p:notesMasterIdLst>
  <p:sldIdLst>
    <p:sldId id="267" r:id="rId3"/>
    <p:sldId id="1330" r:id="rId5"/>
    <p:sldId id="1398" r:id="rId6"/>
    <p:sldId id="1527" r:id="rId7"/>
    <p:sldId id="1271" r:id="rId8"/>
    <p:sldId id="1484" r:id="rId9"/>
    <p:sldId id="1485" r:id="rId10"/>
    <p:sldId id="1486" r:id="rId11"/>
    <p:sldId id="1487" r:id="rId12"/>
    <p:sldId id="1488" r:id="rId13"/>
    <p:sldId id="1474" r:id="rId14"/>
    <p:sldId id="1478" r:id="rId15"/>
    <p:sldId id="1489" r:id="rId16"/>
    <p:sldId id="1490" r:id="rId17"/>
    <p:sldId id="1491" r:id="rId18"/>
    <p:sldId id="1492" r:id="rId19"/>
    <p:sldId id="1493" r:id="rId20"/>
    <p:sldId id="1494" r:id="rId21"/>
    <p:sldId id="1495" r:id="rId22"/>
    <p:sldId id="1497" r:id="rId23"/>
    <p:sldId id="1496" r:id="rId24"/>
    <p:sldId id="1498" r:id="rId25"/>
    <p:sldId id="1500" r:id="rId26"/>
    <p:sldId id="1499" r:id="rId27"/>
    <p:sldId id="1501" r:id="rId28"/>
    <p:sldId id="1502" r:id="rId29"/>
    <p:sldId id="1475" r:id="rId30"/>
    <p:sldId id="1479" r:id="rId31"/>
    <p:sldId id="1482" r:id="rId32"/>
    <p:sldId id="1505" r:id="rId33"/>
    <p:sldId id="1506" r:id="rId34"/>
    <p:sldId id="1503" r:id="rId35"/>
    <p:sldId id="1507" r:id="rId36"/>
    <p:sldId id="1509" r:id="rId37"/>
    <p:sldId id="1510" r:id="rId38"/>
    <p:sldId id="1504" r:id="rId39"/>
    <p:sldId id="1513" r:id="rId40"/>
    <p:sldId id="1512" r:id="rId41"/>
    <p:sldId id="1511" r:id="rId42"/>
    <p:sldId id="1514" r:id="rId43"/>
    <p:sldId id="1515" r:id="rId44"/>
    <p:sldId id="1531" r:id="rId45"/>
    <p:sldId id="1528" r:id="rId46"/>
    <p:sldId id="1516" r:id="rId47"/>
    <p:sldId id="1517" r:id="rId48"/>
    <p:sldId id="1518" r:id="rId49"/>
    <p:sldId id="1519" r:id="rId50"/>
    <p:sldId id="1520" r:id="rId51"/>
    <p:sldId id="1525" r:id="rId52"/>
    <p:sldId id="1521" r:id="rId53"/>
    <p:sldId id="1522" r:id="rId54"/>
    <p:sldId id="1530" r:id="rId55"/>
    <p:sldId id="1529" r:id="rId56"/>
    <p:sldId id="1523" r:id="rId57"/>
    <p:sldId id="1524" r:id="rId58"/>
    <p:sldId id="1526" r:id="rId59"/>
    <p:sldId id="1326" r:id="rId60"/>
  </p:sldIdLst>
  <p:sldSz cx="9144000" cy="6858000" type="screen4x3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bingshu" initials="w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47C1"/>
    <a:srgbClr val="7B318F"/>
    <a:srgbClr val="0AA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09" autoAdjust="0"/>
    <p:restoredTop sz="90600" autoAdjust="0"/>
  </p:normalViewPr>
  <p:slideViewPr>
    <p:cSldViewPr snapToGrid="0">
      <p:cViewPr varScale="1">
        <p:scale>
          <a:sx n="68" d="100"/>
          <a:sy n="68" d="100"/>
        </p:scale>
        <p:origin x="821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5" Type="http://schemas.openxmlformats.org/officeDocument/2006/relationships/tags" Target="tags/tag1.xml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74AE-0E5C-4933-9F7F-A2E455558F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8DC50-7547-4C2F-ADE7-16EE32F44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板书，同线性表对比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数组和广义表 仍然是线性表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用板书表示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用板书表示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用板书表示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数组和广义表 仍然是线性表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数组和广义表 仍然是线性表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r>
              <a:rPr lang="zh-CN" altLang="en-US" dirty="0"/>
              <a:t>板书：有规律的特殊矩阵，  非零元素的量很少</a:t>
            </a:r>
            <a:endParaRPr lang="en-US" altLang="zh-CN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板书表达： 先找前</a:t>
            </a:r>
            <a:r>
              <a:rPr lang="en-US" altLang="zh-CN" dirty="0"/>
              <a:t>i-1</a:t>
            </a:r>
            <a:r>
              <a:rPr lang="zh-CN" altLang="en-US" dirty="0"/>
              <a:t>行， 再找第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行第 </a:t>
            </a:r>
            <a:r>
              <a:rPr lang="en-US" altLang="zh-CN" dirty="0"/>
              <a:t>j </a:t>
            </a:r>
            <a:r>
              <a:rPr lang="zh-CN" altLang="en-US" dirty="0"/>
              <a:t>列</a:t>
            </a:r>
            <a:endParaRPr lang="en-US" altLang="zh-CN" dirty="0"/>
          </a:p>
          <a:p>
            <a:r>
              <a:rPr lang="zh-CN" altLang="en-US" dirty="0"/>
              <a:t>既然有规律，就要找到这些规律的数学表达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以主对角线 上下对称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以上例子中 元素总数是</a:t>
            </a:r>
            <a:r>
              <a:rPr lang="en-US" altLang="zh-CN" dirty="0"/>
              <a:t>3n-2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注意要说明：  </a:t>
            </a:r>
            <a:r>
              <a:rPr lang="en-US" altLang="zh-CN" dirty="0"/>
              <a:t>“j-i+1“   </a:t>
            </a:r>
            <a:r>
              <a:rPr lang="zh-CN" altLang="en-US" dirty="0"/>
              <a:t>这一形式</a:t>
            </a:r>
            <a:endParaRPr lang="en-US" altLang="zh-CN" dirty="0"/>
          </a:p>
          <a:p>
            <a:r>
              <a:rPr lang="zh-CN" altLang="en-US" dirty="0"/>
              <a:t>以例子说明 比如 </a:t>
            </a:r>
            <a:r>
              <a:rPr lang="en-US" altLang="zh-CN" dirty="0"/>
              <a:t>A[2][3] A[4][4]</a:t>
            </a:r>
            <a:r>
              <a:rPr lang="zh-CN" altLang="en-US" dirty="0"/>
              <a:t>的地址计算：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非零元素 很少</a:t>
            </a:r>
            <a:endParaRPr lang="en-US" altLang="zh-CN" dirty="0"/>
          </a:p>
          <a:p>
            <a:r>
              <a:rPr lang="zh-CN" altLang="en-US" dirty="0"/>
              <a:t>只存非零元  ，  位置序号和值都需要存下来   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 m n </a:t>
            </a:r>
            <a:r>
              <a:rPr lang="zh-CN" altLang="en-US" dirty="0"/>
              <a:t>表示矩阵的行数 列数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</a:t>
            </a:r>
            <a:r>
              <a:rPr lang="en-US" altLang="zh-CN" dirty="0" err="1"/>
              <a:t>len</a:t>
            </a:r>
            <a:r>
              <a:rPr lang="en-US" altLang="zh-CN" dirty="0"/>
              <a:t> </a:t>
            </a:r>
            <a:r>
              <a:rPr lang="zh-CN" altLang="en-US" dirty="0"/>
              <a:t>表示 非零元素个数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17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fld id="{9A0DB2DC-4C9A-4742-B13C-FB6460FD3503}" type="slidenum">
              <a:rPr lang="zh-CN" altLang="en-US" dirty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数据指向的时候 要加一个例子  板书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给出</a:t>
            </a:r>
            <a:r>
              <a:rPr lang="en-US" altLang="zh-CN" dirty="0"/>
              <a:t>num </a:t>
            </a:r>
            <a:r>
              <a:rPr lang="zh-CN" altLang="en-US" dirty="0"/>
              <a:t>和</a:t>
            </a:r>
            <a:r>
              <a:rPr lang="en-US" altLang="zh-CN" dirty="0"/>
              <a:t>position</a:t>
            </a:r>
            <a:r>
              <a:rPr lang="zh-CN" altLang="en-US" dirty="0"/>
              <a:t>的计算方式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有关</a:t>
            </a:r>
            <a:r>
              <a:rPr lang="en-US" altLang="zh-CN" dirty="0"/>
              <a:t>num</a:t>
            </a:r>
            <a:r>
              <a:rPr lang="zh-CN" altLang="en-US" dirty="0"/>
              <a:t>的计算需要举例说明，选票统计的问题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是不是还可以再改进呢， 即</a:t>
            </a:r>
            <a:r>
              <a:rPr lang="en-US" altLang="zh-CN" dirty="0"/>
              <a:t>num</a:t>
            </a:r>
            <a:r>
              <a:rPr lang="zh-CN" altLang="en-US" dirty="0"/>
              <a:t>和</a:t>
            </a:r>
            <a:r>
              <a:rPr lang="en-US" altLang="zh-CN" dirty="0"/>
              <a:t>position</a:t>
            </a:r>
            <a:r>
              <a:rPr lang="zh-CN" altLang="en-US" dirty="0"/>
              <a:t>数组是否可以用一个来表示？</a:t>
            </a:r>
            <a:endParaRPr lang="en-US" altLang="zh-CN" dirty="0"/>
          </a:p>
          <a:p>
            <a:r>
              <a:rPr lang="zh-CN" altLang="en-US" dirty="0"/>
              <a:t>其实是可以的，把</a:t>
            </a:r>
            <a:r>
              <a:rPr lang="en-US" altLang="zh-CN" dirty="0"/>
              <a:t>num</a:t>
            </a:r>
            <a:r>
              <a:rPr lang="zh-CN" altLang="en-US"/>
              <a:t>的结果作为一个暂存空间。</a:t>
            </a:r>
            <a:endParaRPr lang="en-US" altLang="zh-CN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08363" y="849313"/>
            <a:ext cx="3057525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Thanks for your attentions.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EE754D-AB13-4A80-B6E4-342A5DABBA1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板书：数组是固定大小的， 对数组的操作，已知下标，获取  修改   ，</a:t>
            </a:r>
            <a:endParaRPr lang="en-US" altLang="zh-CN" dirty="0"/>
          </a:p>
          <a:p>
            <a:r>
              <a:rPr lang="zh-CN" altLang="en-US" dirty="0"/>
              <a:t>数组采用顺序存储结构来实现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板书，同线性表对比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CA58A-0B5A-4BDE-A0B8-9F8C153891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BF5-C312-441F-B6C9-2A4DC373BF8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68593-0C0F-49B3-8154-AD2DACF2C34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EA64-A43D-4AFC-9488-F5EAA094524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1507" name="组合 9"/>
          <p:cNvGrpSpPr/>
          <p:nvPr/>
        </p:nvGrpSpPr>
        <p:grpSpPr>
          <a:xfrm>
            <a:off x="7243763" y="117475"/>
            <a:ext cx="1562100" cy="488950"/>
            <a:chOff x="158385" y="286693"/>
            <a:chExt cx="2644699" cy="621357"/>
          </a:xfrm>
        </p:grpSpPr>
        <p:pic>
          <p:nvPicPr>
            <p:cNvPr id="21508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002" y="350462"/>
              <a:ext cx="1963082" cy="49381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1509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85" y="286693"/>
              <a:ext cx="622312" cy="62135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65068" y="6356350"/>
            <a:ext cx="103584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defRPr sz="2400" b="1" smtClean="0">
                <a:solidFill>
                  <a:srgbClr val="0070C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fld id="{01790305-AABB-48BA-B524-6DA42CFC97D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1B8E-31AA-47FB-B48F-15F7878F652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EBFF-ECBF-4FA4-9DA0-FBBDEE80DD4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DADF-0345-46A8-B192-0ED522001E3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01E1-6468-4667-A5F6-88D7E589FD37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7702-808C-415D-BE58-CD3A4C75CB9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6835-752F-4BA4-AEEB-4BF7CF8F1CE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3C8D9-2787-4C26-9F4E-D386303FB39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17C5-9BF0-4983-A1D4-F48A8BD527D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49870-2574-4B81-94A8-CC35298539A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hyperlink" Target="mailto:wangbingshu@nwpu.edu.cn" TargetMode="Externa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jpe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11.png"/><Relationship Id="rId7" Type="http://schemas.openxmlformats.org/officeDocument/2006/relationships/image" Target="../media/image12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3" Type="http://schemas.openxmlformats.org/officeDocument/2006/relationships/notesSlide" Target="../notesSlides/notesSlide3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0" Type="http://schemas.openxmlformats.org/officeDocument/2006/relationships/notesSlide" Target="../notesSlides/notesSlide33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07348" y="1755199"/>
            <a:ext cx="525015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000000"/>
                </a:solidFill>
              </a:rPr>
              <a:t>Data Structures</a:t>
            </a:r>
            <a:endParaRPr lang="en-US" altLang="zh-CN" sz="6000" kern="100" dirty="0">
              <a:solidFill>
                <a:srgbClr val="000000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0" y="6662345"/>
            <a:ext cx="9144000" cy="187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0" y="-1"/>
            <a:ext cx="9144000" cy="923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967262" cy="102367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77509" y="128755"/>
            <a:ext cx="4466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School of Software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29359" y="2857970"/>
            <a:ext cx="41294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 for undergraduates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74278" y="4431224"/>
            <a:ext cx="4216082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 Bingshu Wang </a:t>
            </a:r>
            <a:r>
              <a:rPr lang="zh-CN" altLang="en-US" sz="2800" dirty="0">
                <a:latin typeface="NimbusRomNo9L-Regu"/>
              </a:rPr>
              <a:t>（王兵书）</a:t>
            </a:r>
            <a:endParaRPr lang="en-US" altLang="zh-CN" sz="2800" dirty="0">
              <a:latin typeface="NimbusRomNo9L-Regu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0877" y="6127588"/>
            <a:ext cx="5027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Email</a:t>
            </a:r>
            <a:r>
              <a:rPr lang="zh-CN" altLang="en-US" sz="2400" dirty="0"/>
              <a:t>：</a:t>
            </a:r>
            <a:r>
              <a:rPr lang="en-US" altLang="zh-CN" sz="2400" dirty="0">
                <a:hlinkClick r:id="rId2"/>
              </a:rPr>
              <a:t>wangbingshu@nwpu.edu.cn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5.1.2  </a:t>
            </a:r>
            <a:r>
              <a:rPr lang="zh-CN" altLang="en-US" sz="3200" dirty="0">
                <a:solidFill>
                  <a:schemeClr val="bg1"/>
                </a:solidFill>
              </a:rPr>
              <a:t>数组的抽象数据类型定义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60233" y="1077549"/>
                <a:ext cx="8555425" cy="4551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基本操作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InitArray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A,n,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bound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bound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):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若维数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和各维的长度合法，则构造相应的数组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，并返回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True;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DestroyArray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：销毁数组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GetValue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index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index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):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若下标合法，用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返回数组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index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index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所指定的元素值。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SetValue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index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index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):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若下标合法，将数组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index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index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所指定的元素值置为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33" y="1077549"/>
                <a:ext cx="8555425" cy="4551374"/>
              </a:xfrm>
              <a:prstGeom prst="rect">
                <a:avLst/>
              </a:prstGeom>
              <a:blipFill rotWithShape="1">
                <a:blip r:embed="rId2"/>
                <a:stretch>
                  <a:fillRect l="-2" t="-13" r="3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10800000"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      第三章  数组和广义表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0" name="矩形 5"/>
          <p:cNvSpPr/>
          <p:nvPr/>
        </p:nvSpPr>
        <p:spPr>
          <a:xfrm>
            <a:off x="825717" y="1238954"/>
            <a:ext cx="6408063" cy="46002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5.1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数组的定义和运算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5.3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特殊矩阵的压缩矩阵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5.4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广义表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5.5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总结与提高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648" y="953044"/>
            <a:ext cx="8750704" cy="5186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数组是一种特殊的数据结构，给定数组的维数及各维长度，则数组中元素的个数是固定的，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数组的基本操作中不涉及结构的变化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，因此采用顺序存储表示比较合适。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在计算机中，内存储器的结构是一维的。对一维数组可直接采用顺序存储，用一维的内存存储表示多维数组，就必须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按某种次序将数组中的元素排成一个线性序列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，然后将这个线性序列放在一维的内存储器中。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8465" y="937055"/>
            <a:ext cx="8427435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数组的顺序存储结构有两种：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一种是按行序存储，如高级语言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COBOL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PASCAL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语言都是以行序为主。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另一种是按列序存储，如高级语言中的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FORTRAN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语言就是以列序为主。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8465" y="937055"/>
                <a:ext cx="8427435" cy="3894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对于二维数组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以行为主的存储序列为：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12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21</m:t>
                        </m:r>
                      </m:sub>
                    </m:sSub>
                    <m:r>
                      <a:rPr lang="zh-CN" altLang="en-US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22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mn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以列为主的存储序列为：</a:t>
                </a:r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12</m:t>
                        </m:r>
                      </m:sub>
                    </m:sSub>
                    <m:r>
                      <a:rPr lang="zh-CN" altLang="en-US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22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mn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5" y="937055"/>
                <a:ext cx="8427435" cy="3894208"/>
              </a:xfrm>
              <a:prstGeom prst="rect">
                <a:avLst/>
              </a:prstGeom>
              <a:blipFill rotWithShape="1">
                <a:blip r:embed="rId1"/>
                <a:stretch>
                  <a:fillRect l="-6" t="-11" r="2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8465" y="937055"/>
            <a:ext cx="842743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三维数组的逻辑结构图：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665" y="1886864"/>
            <a:ext cx="7240044" cy="446948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8465" y="937055"/>
                <a:ext cx="8427435" cy="518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一维数组的地址计算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一维数组中的元素只需要一个下标，其实质是线性表，存储方法与普通线性表存储方法完全相同，即将数组元素按它们的逻辑次序存储在一片连续的存储区域内，设一维数组为：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A</m:t>
                      </m:r>
                      <m:r>
                        <a:rPr lang="en-US" altLang="zh-CN" sz="280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i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n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数组中每个元素占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size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个存储单元， 则元素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存储地址为：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Loc</m:t>
                    </m:r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e>
                        </m:d>
                      </m:e>
                    </m:d>
                    <m:r>
                      <a:rPr lang="en-US" altLang="zh-CN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Loc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+(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)×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</m:t>
                    </m:r>
                  </m:oMath>
                </a14:m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5" y="937055"/>
                <a:ext cx="8427435" cy="5186869"/>
              </a:xfrm>
              <a:prstGeom prst="rect">
                <a:avLst/>
              </a:prstGeom>
              <a:blipFill rotWithShape="1">
                <a:blip r:embed="rId1"/>
                <a:stretch>
                  <a:fillRect l="-6" t="-8" r="2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8465" y="937055"/>
            <a:ext cx="8427435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数组顺序存储：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维数组                          一维地址空间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已知下标求地址：一维数组很简单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Loc( )=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该下标变量的位置序列*每个元素所占存储单元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2643553" y="1963616"/>
            <a:ext cx="14712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8465" y="937055"/>
                <a:ext cx="8427435" cy="5138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2.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二维数组地址计算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以二维数组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  <m:r>
                          <a:rPr lang="en-US" altLang="zh-CN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为例，假设每个元素只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占一个存储单元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，“以行为主”存放数组，下标从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开始，首元素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的地址为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Loc(A[1][1]),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求任意元素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的地址，可由如下公式计算得到：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4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j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])=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])+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n</m:t>
                      </m:r>
                      <m:r>
                        <a:rPr lang="en-US" altLang="zh-CN" sz="24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)+(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j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如果每个元素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占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size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个存储单元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，则任意元素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的地址计算公式为：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j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])=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])+(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n</m:t>
                      </m:r>
                      <m:r>
                        <a:rPr lang="en-US" altLang="zh-CN" sz="24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)+(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j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 sz="24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size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  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5" y="937055"/>
                <a:ext cx="8427435" cy="5138651"/>
              </a:xfrm>
              <a:prstGeom prst="rect">
                <a:avLst/>
              </a:prstGeom>
              <a:blipFill rotWithShape="1">
                <a:blip r:embed="rId1"/>
                <a:stretch>
                  <a:fillRect l="-6" t="-8" r="-133" b="-7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8465" y="937055"/>
            <a:ext cx="8427435" cy="4584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二维数组地址计算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已知下标求地址：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Loc(A[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][j])=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基地址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该下标变量的位置序列*每个元素所占存储单元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该下标变量的位置序列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i-1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行个位置总数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行位置数量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10800000"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      第五章  数组和广义表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0" name="矩形 5"/>
          <p:cNvSpPr/>
          <p:nvPr/>
        </p:nvSpPr>
        <p:spPr>
          <a:xfrm>
            <a:off x="825717" y="1238954"/>
            <a:ext cx="6408063" cy="46002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5.1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数组的定义和运算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5.3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特殊矩阵的压缩矩阵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5.4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广义表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5.5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总结与提高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8465" y="937055"/>
                <a:ext cx="8427435" cy="1955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3.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三维数组地址计算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三维数组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</m:t>
                    </m:r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..</m:t>
                        </m:r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r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..</m:t>
                        </m:r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..</m:t>
                        </m:r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可以看成是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</m:t>
                    </m:r>
                    <m:r>
                      <a:rPr lang="en-US" altLang="zh-CN" sz="28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的二维数组，如下图所示：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5" y="937055"/>
                <a:ext cx="8427435" cy="1955215"/>
              </a:xfrm>
              <a:prstGeom prst="rect">
                <a:avLst/>
              </a:prstGeom>
              <a:blipFill rotWithShape="1">
                <a:blip r:embed="rId1"/>
                <a:stretch>
                  <a:fillRect l="-6" t="-22" r="2" b="-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26" y="3330065"/>
            <a:ext cx="3523533" cy="2617175"/>
          </a:xfrm>
          <a:prstGeom prst="rect">
            <a:avLst/>
          </a:prstGeom>
        </p:spPr>
      </p:pic>
      <p:graphicFrame>
        <p:nvGraphicFramePr>
          <p:cNvPr id="2" name="表格 5"/>
          <p:cNvGraphicFramePr>
            <a:graphicFrameLocks noGrp="1"/>
          </p:cNvGraphicFramePr>
          <p:nvPr/>
        </p:nvGraphicFramePr>
        <p:xfrm>
          <a:off x="5478162" y="3965731"/>
          <a:ext cx="2227384" cy="1261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846"/>
                <a:gridCol w="556846"/>
                <a:gridCol w="556846"/>
                <a:gridCol w="556846"/>
              </a:tblGrid>
              <a:tr h="4203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203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203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4868562" y="3965731"/>
            <a:ext cx="4324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868562" y="5226742"/>
            <a:ext cx="4324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478162" y="3429000"/>
            <a:ext cx="0" cy="3830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689070" y="3429000"/>
            <a:ext cx="0" cy="3830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082745" y="3965731"/>
            <a:ext cx="2060" cy="5506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5082745" y="4714103"/>
            <a:ext cx="2060" cy="5126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599837" y="4384417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47013" y="3198168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478162" y="3620529"/>
            <a:ext cx="8688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820219" y="3620529"/>
            <a:ext cx="8688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757983" y="3967950"/>
            <a:ext cx="43248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974226" y="3967950"/>
            <a:ext cx="0" cy="3198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757983" y="4799973"/>
            <a:ext cx="43248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974226" y="4460161"/>
            <a:ext cx="0" cy="3198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974226" y="4076929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j-1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5480100" y="5423987"/>
            <a:ext cx="43248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478162" y="5264065"/>
            <a:ext cx="0" cy="3198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165547" y="5423987"/>
            <a:ext cx="43248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589916" y="5264065"/>
            <a:ext cx="0" cy="3198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865188" y="5459280"/>
            <a:ext cx="64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k-1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8465" y="937055"/>
                <a:ext cx="8427435" cy="506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假定每个元素占一个存储单元，采用以行为主序的方法存放，首元素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111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的地址为 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Loc(A[1][1][1]),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  <m:r>
                          <a:rPr lang="en-US" altLang="zh-CN" sz="2800" i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的地址为：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])= 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])+(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 sz="24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m</m:t>
                      </m:r>
                      <m:r>
                        <a:rPr lang="en-US" altLang="zh-CN" sz="24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n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那么求任意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0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jk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的地址计算公式为：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r>
                        <m:rPr>
                          <m:sty m:val="p"/>
                        </m:rPr>
                        <a:rPr lang="en-US" altLang="zh-CN" sz="2400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j</m:t>
                      </m:r>
                      <m: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k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])= 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])+((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 sz="24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m</m:t>
                      </m:r>
                      <m:r>
                        <a:rPr lang="en-US" altLang="zh-CN" sz="2400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+(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j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))×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size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sz="28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zh-CN" sz="28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altLang="zh-CN" sz="28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5" y="937055"/>
                <a:ext cx="8427435" cy="5064271"/>
              </a:xfrm>
              <a:prstGeom prst="rect">
                <a:avLst/>
              </a:prstGeom>
              <a:blipFill rotWithShape="1">
                <a:blip r:embed="rId1"/>
                <a:stretch>
                  <a:fillRect l="-6" t="-8" r="2" b="-10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8465" y="937055"/>
                <a:ext cx="8427435" cy="5263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将三维数组推广到一般情况，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代替数组下标</a:t>
                </a:r>
                <a:r>
                  <a:rPr lang="en-US" altLang="zh-CN" sz="2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j, k;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zh-CN" altLang="en-US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下限为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上限分别为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每个元素占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size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个存储单元。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则三维数组中任意元素 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的地址为：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)= 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])+</m:t>
                      </m:r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8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800" b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b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+</m:t>
                      </m:r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b="0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size</m:t>
                      </m:r>
                    </m:oMath>
                  </m:oMathPara>
                </a14:m>
                <a:endPara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5" y="937055"/>
                <a:ext cx="8427435" cy="5263107"/>
              </a:xfrm>
              <a:prstGeom prst="rect">
                <a:avLst/>
              </a:prstGeom>
              <a:blipFill rotWithShape="1">
                <a:blip r:embed="rId1"/>
                <a:stretch>
                  <a:fillRect l="-6" t="-8" r="2" b="-7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8465" y="937055"/>
                <a:ext cx="8427435" cy="5263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将三维数组推广到一般情况，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代替数组下标</a:t>
                </a:r>
                <a:r>
                  <a:rPr lang="en-US" altLang="zh-CN" sz="2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j, k;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zh-CN" altLang="en-US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下限为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上限分别为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e>
                      <m:sub>
                        <m: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每个元素占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size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个存储单元。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则三维数组中任意元素 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的地址为：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)= 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])+</m:t>
                      </m:r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zh-CN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ize</m:t>
                      </m:r>
                      <m:r>
                        <a:rPr lang="en-US" altLang="zh-CN" sz="2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d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800" b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b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8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+</m:t>
                      </m:r>
                    </m:oMath>
                  </m:oMathPara>
                </a14:m>
                <a:endParaRPr lang="en-US" altLang="zh-CN" sz="2800" b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size</m:t>
                      </m:r>
                      <m:r>
                        <a:rPr lang="en-US" altLang="zh-CN" sz="2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d>
                      <m:r>
                        <a:rPr lang="en-US" altLang="zh-C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size</m:t>
                      </m:r>
                      <m:r>
                        <a:rPr lang="en-US" altLang="zh-CN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5" y="937055"/>
                <a:ext cx="8427435" cy="5263107"/>
              </a:xfrm>
              <a:prstGeom prst="rect">
                <a:avLst/>
              </a:prstGeom>
              <a:blipFill rotWithShape="1">
                <a:blip r:embed="rId1"/>
                <a:stretch>
                  <a:fillRect l="-6" t="-8" r="2" b="-3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8465" y="937055"/>
                <a:ext cx="8427435" cy="523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2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α</m:t>
                        </m:r>
                      </m:e>
                      <m:sub>
                        <m: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size</m:t>
                    </m:r>
                    <m:r>
                      <a:rPr lang="en-US" altLang="zh-CN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e>
                      <m:sub>
                        <m: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e>
                          <m:sub>
                            <m: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一个面</a:t>
                </a:r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2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α</m:t>
                        </m:r>
                      </m:e>
                      <m:sub>
                        <m: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</m:t>
                    </m:r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e>
                          <m:sub>
                            <m:r>
                              <a:rPr lang="en-US" altLang="zh-CN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                               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一个行</a:t>
                </a:r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2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α</m:t>
                        </m:r>
                      </m:e>
                      <m:sub>
                        <m: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</m:t>
                    </m:r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                                                               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一个点</a:t>
                </a:r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)= 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Loc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][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])+</m:t>
                      </m:r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α</m:t>
                          </m:r>
                        </m:e>
                        <m:sub>
                          <m:r>
                            <a:rPr lang="en-US" altLang="zh-CN" sz="2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8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CN" sz="2800" b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sz="2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α</m:t>
                          </m:r>
                        </m:e>
                        <m:sub>
                          <m:r>
                            <a:rPr lang="en-US" altLang="zh-CN" sz="2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α</m:t>
                          </m:r>
                        </m:e>
                        <m:sub>
                          <m:r>
                            <a:rPr lang="en-US" altLang="zh-CN" sz="2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28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Loc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][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][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])+</m:t>
                    </m:r>
                    <m:nary>
                      <m:naryPr>
                        <m:chr m:val="∑"/>
                        <m:ctrlPr>
                          <a:rPr lang="en-US" altLang="zh-CN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sz="28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j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zh-C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endPara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由此可知，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Loc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28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与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成线性关系。</a:t>
                </a:r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5" y="937055"/>
                <a:ext cx="8427435" cy="5233227"/>
              </a:xfrm>
              <a:prstGeom prst="rect">
                <a:avLst/>
              </a:prstGeom>
              <a:blipFill rotWithShape="1">
                <a:blip r:embed="rId1"/>
                <a:stretch>
                  <a:fillRect l="-6" t="-8" r="2" b="-11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8465" y="937055"/>
                <a:ext cx="8427435" cy="4622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维数组的地址计算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维数组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e>
                      <m:sub>
                        <m:r>
                          <a:rPr lang="en-US" altLang="zh-CN" sz="280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e>
                      <m:sub>
                        <m: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lang="en-US" altLang="zh-CN" sz="280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lang="en-US" altLang="zh-CN" sz="28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),</m:t>
                    </m:r>
                    <m:r>
                      <a:rPr lang="zh-CN" altLang="en-US" sz="280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我们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只要把上式推广，就可以容易地得到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维数组中任意元素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…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n</m:t>
                            </m:r>
                          </m:sub>
                        </m:sSub>
                      </m:sub>
                    </m:sSub>
                    <m:r>
                      <a:rPr lang="zh-CN" altLang="en-US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存储地址的计算公式：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Loc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…</m:t>
                    </m:r>
                    <m:r>
                      <a:rPr lang="en-US" altLang="zh-CN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lang="en-US" altLang="zh-CN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)= </m:t>
                    </m:r>
                  </m:oMath>
                </a14:m>
                <a:endPara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Loc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][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a:rPr lang="en-US" altLang="zh-C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]</m:t>
                    </m:r>
                    <m:r>
                      <m:rPr>
                        <m:nor/>
                      </m:rPr>
                      <a:rPr lang="en-US" altLang="zh-CN" sz="2800" b="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...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])+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80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  <m:r>
                          <a:rPr lang="en-US" altLang="zh-CN" sz="280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80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sz="280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80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j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zh-CN" sz="28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endPara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2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size</m:t>
                    </m:r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∏"/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k</m:t>
                            </m:r>
                          </m:sub>
                        </m:sSub>
                        <m: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k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2800" b="0" dirty="0" smtClean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CN" sz="2800" b="0" dirty="0" smtClean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  <m:r>
                      <a:rPr lang="en-US" altLang="zh-CN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, </m:t>
                    </m:r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5" y="937055"/>
                <a:ext cx="8427435" cy="4622804"/>
              </a:xfrm>
              <a:prstGeom prst="rect">
                <a:avLst/>
              </a:prstGeom>
              <a:blipFill rotWithShape="1">
                <a:blip r:embed="rId1"/>
                <a:stretch>
                  <a:fillRect l="-6" t="-9" r="2" b="-8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8465" y="937055"/>
                <a:ext cx="8427435" cy="519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注意：</a:t>
                </a:r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在高级语言的应用层，一般不会涉及到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Loc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r>
                          <a:rPr lang="en-US" altLang="zh-CN" sz="24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sz="24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a:rPr lang="en-US" altLang="zh-CN" sz="24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4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…</m:t>
                    </m:r>
                    <m:r>
                      <a:rPr lang="en-US" altLang="zh-CN" sz="24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  <m:r>
                      <a:rPr lang="en-US" altLang="zh-CN" sz="24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的计算公式，这一计算内存地址的任务交由高级语言的编译系统来完成。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使用时，只需给出数组的下标范围，编译系统将根据用户提供的必要参数进行地址分配，用户则不必考虑其内存情况。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数组的维数越高，数组元素存储地址的计算量就越大，计算花费的时间就越多。因此，在定义和使用数组时，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要根据具体情况来具体分析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5" y="937055"/>
                <a:ext cx="8427435" cy="5197705"/>
              </a:xfrm>
              <a:prstGeom prst="rect">
                <a:avLst/>
              </a:prstGeom>
              <a:blipFill rotWithShape="1">
                <a:blip r:embed="rId1"/>
                <a:stretch>
                  <a:fillRect l="-6" t="-8" r="-2349" b="-3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10800000"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      第三章  数组和广义表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0" name="矩形 5"/>
          <p:cNvSpPr/>
          <p:nvPr/>
        </p:nvSpPr>
        <p:spPr>
          <a:xfrm>
            <a:off x="825717" y="1238954"/>
            <a:ext cx="6408063" cy="460023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5.1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数组的定义和运算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数组的顺序存储和实现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5.3 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特殊矩阵的压缩矩阵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5.4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广义表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5.5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总结与提高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5.3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特殊矩阵的压缩矩阵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1380" y="913850"/>
            <a:ext cx="8598160" cy="4438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压缩原则是：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对有规律的元素和值相同的元素只分配一个存储单元，对于零元素不分配空间。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5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.3.1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三角矩阵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    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5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.3.2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带状矩阵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            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5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.3.3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稀疏矩阵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5.3.1  </a:t>
            </a:r>
            <a:r>
              <a:rPr lang="zh-CN" altLang="en-US" sz="3200" dirty="0">
                <a:solidFill>
                  <a:schemeClr val="bg1"/>
                </a:solidFill>
              </a:rPr>
              <a:t>三角矩阵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00685" y="1481896"/>
                <a:ext cx="8218837" cy="342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三角矩阵大体分为三类：</a:t>
                </a:r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对于一个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阶矩阵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来说</a:t>
                </a:r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下三角矩阵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若当</a:t>
                </a:r>
                <a:r>
                  <a:rPr lang="en-US" altLang="zh-CN" sz="2800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&lt;j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ij</m:t>
                        </m:r>
                      </m:sub>
                    </m:sSub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典型情况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c=0)</a:t>
                </a:r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上三角矩阵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：若当</a:t>
                </a:r>
                <a:r>
                  <a:rPr lang="en-US" altLang="zh-CN" sz="2800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ij</m:t>
                        </m:r>
                      </m:sub>
                    </m:sSub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典型情况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c=0)</a:t>
                </a:r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对称矩阵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若矩阵中元素都满足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ij</m:t>
                        </m:r>
                      </m:sub>
                    </m:sSub>
                    <m:r>
                      <a:rPr lang="en-US" altLang="zh-CN" sz="28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28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ji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5" y="1481896"/>
                <a:ext cx="8218837" cy="3422027"/>
              </a:xfrm>
              <a:prstGeom prst="rect">
                <a:avLst/>
              </a:prstGeom>
              <a:blipFill rotWithShape="1">
                <a:blip r:embed="rId2"/>
                <a:stretch>
                  <a:fillRect t="-13" b="-2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039" y="87895"/>
            <a:ext cx="46013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数组和广义表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6512" y="1129201"/>
            <a:ext cx="7939965" cy="443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数组和广义表可以看做是扩展性的线性数据结构，其特殊性不像栈与队列那样反映在</a:t>
            </a:r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对数据元素的操作受限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方面，而是反映在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数据元素的构成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上。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  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数组和广义表中的数据元素可以是单个元素，也可以是一个具有线性结构的数据。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5.3.1  </a:t>
            </a:r>
            <a:r>
              <a:rPr lang="zh-CN" altLang="en-US" sz="3200" dirty="0">
                <a:solidFill>
                  <a:schemeClr val="bg1"/>
                </a:solidFill>
              </a:rPr>
              <a:t>三角矩阵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5" y="939148"/>
            <a:ext cx="7709770" cy="578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5.3.1  </a:t>
            </a:r>
            <a:r>
              <a:rPr lang="zh-CN" altLang="en-US" sz="3200" dirty="0">
                <a:solidFill>
                  <a:schemeClr val="bg1"/>
                </a:solidFill>
              </a:rPr>
              <a:t>三角矩阵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44674" y="3691647"/>
                <a:ext cx="8123129" cy="2664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对于下三角矩阵，按“行序为主序”进行存储，得到的序列为：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22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  <m: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,…,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  <m: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nn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，由于下三角矩阵的元素个数为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n(n+1)/2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，所以可压缩存储到一个大小为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n(n+1)/2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的一维数组中，下三角矩阵中元素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ij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&gt;j),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在一维数组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中的位置为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Loc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i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</m:d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Loc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i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74" y="3691647"/>
                <a:ext cx="8123129" cy="2664704"/>
              </a:xfrm>
              <a:prstGeom prst="rect">
                <a:avLst/>
              </a:prstGeom>
              <a:blipFill rotWithShape="1">
                <a:blip r:embed="rId2"/>
                <a:stretch>
                  <a:fillRect l="-2" t="-15" r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661960" y="2099041"/>
                <a:ext cx="1247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altLang="zh-CN" sz="28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60" y="2099041"/>
                <a:ext cx="1247906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3" t="-85" r="-664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双括号 10"/>
          <p:cNvSpPr/>
          <p:nvPr/>
        </p:nvSpPr>
        <p:spPr>
          <a:xfrm>
            <a:off x="3217974" y="1191719"/>
            <a:ext cx="4335222" cy="2236653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676790" y="1042063"/>
                <a:ext cx="4418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90" y="1042063"/>
                <a:ext cx="441852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2" t="-10" r="-18819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676790" y="1523487"/>
                <a:ext cx="1139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CN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90" y="1523487"/>
                <a:ext cx="1139607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2" t="-44" r="-4186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3676790" y="2324211"/>
                <a:ext cx="26136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      …    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ii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90" y="2324211"/>
                <a:ext cx="2613664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5" t="-40" r="6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 rot="5400000">
                <a:off x="3574923" y="1853012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574923" y="1853012"/>
                <a:ext cx="57306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17751" t="-27703" r="17869" b="-27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 rot="5400000">
                <a:off x="4370926" y="1853012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370926" y="1853012"/>
                <a:ext cx="57306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17691" t="-27703" r="17819" b="-27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 rot="5400000">
                <a:off x="3568857" y="2777539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568857" y="2777539"/>
                <a:ext cx="573066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17702" t="-27694" r="17808" b="-27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 rot="5400000">
                <a:off x="4351413" y="2762275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351413" y="2762275"/>
                <a:ext cx="573066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17771" t="-27688" r="17849" b="-27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 rot="5400000">
                <a:off x="5438000" y="2749869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438000" y="2749869"/>
                <a:ext cx="57306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17754" t="-27595" r="17867" b="-27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 rot="2037442">
                <a:off x="6035889" y="2663211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7442">
                <a:off x="6035889" y="2663211"/>
                <a:ext cx="573066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9567" t="-34908" r="-9440" b="-34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670724" y="3161325"/>
                <a:ext cx="3393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   …    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ni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  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nn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724" y="3161325"/>
                <a:ext cx="3393942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12" t="-106" r="9" b="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5.3.2  </a:t>
            </a:r>
            <a:r>
              <a:rPr lang="zh-CN" altLang="en-US" sz="3200" dirty="0">
                <a:solidFill>
                  <a:schemeClr val="bg1"/>
                </a:solidFill>
              </a:rPr>
              <a:t>带状矩阵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2581" y="870746"/>
            <a:ext cx="8218837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带状矩阵：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在矩阵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中，所有的非零元素都集中在以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对角线为中心的带状区域中，最常见的是三对角带状矩阵。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15830" y="4237961"/>
                <a:ext cx="1247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altLang="zh-CN" sz="28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30" y="4237961"/>
                <a:ext cx="1247906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17" t="-141" r="-6639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双括号 7"/>
          <p:cNvSpPr/>
          <p:nvPr/>
        </p:nvSpPr>
        <p:spPr>
          <a:xfrm>
            <a:off x="1929000" y="3244001"/>
            <a:ext cx="6645066" cy="2893751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330244" y="3267039"/>
                <a:ext cx="17119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244" y="3267039"/>
                <a:ext cx="1711944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25" t="-139" r="-7469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330243" y="3866333"/>
                <a:ext cx="27009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243" y="3866333"/>
                <a:ext cx="2700932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16" t="-105" r="-3265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392968" y="4453404"/>
                <a:ext cx="28580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968" y="4453404"/>
                <a:ext cx="2858026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6" t="-35" r="-2553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5687415" y="5600721"/>
                <a:ext cx="2360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         …       …</m:t>
                    </m:r>
                  </m:oMath>
                </a14:m>
                <a:r>
                  <a:rPr lang="zh-CN" altLang="en-US" sz="2800" dirty="0"/>
                  <a:t> 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415" y="5600721"/>
                <a:ext cx="2360646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5" t="-5" r="-5081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4483680" y="5040475"/>
                <a:ext cx="28580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680" y="5040475"/>
                <a:ext cx="2858026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20" t="-111" r="-253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5.3.2  </a:t>
            </a:r>
            <a:r>
              <a:rPr lang="zh-CN" altLang="en-US" sz="3200" dirty="0">
                <a:solidFill>
                  <a:schemeClr val="bg1"/>
                </a:solidFill>
              </a:rPr>
              <a:t>带状矩阵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685" y="831617"/>
            <a:ext cx="8218837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带状矩阵：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在矩阵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中，所有的非零元素都集中在以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对角线为中心的带状区域中，最常见的是三对角带状矩阵。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573134" y="2876869"/>
                <a:ext cx="12479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altLang="zh-CN" sz="28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34" y="2876869"/>
                <a:ext cx="1247906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19" t="-74" r="-6636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双括号 7"/>
          <p:cNvSpPr/>
          <p:nvPr/>
        </p:nvSpPr>
        <p:spPr>
          <a:xfrm>
            <a:off x="2873507" y="2203301"/>
            <a:ext cx="4596319" cy="2012038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332324" y="2139699"/>
                <a:ext cx="11058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24" y="2139699"/>
                <a:ext cx="1105880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43" t="-139" r="-7333" b="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332324" y="2535068"/>
                <a:ext cx="1746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24" y="2535068"/>
                <a:ext cx="1746119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27" t="-53" r="-3035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016478" y="2911103"/>
                <a:ext cx="1848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478" y="2911103"/>
                <a:ext cx="1848711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6" t="-95" r="-2387" b="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5499524" y="3787549"/>
                <a:ext cx="15308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    …       …</m:t>
                    </m:r>
                  </m:oMath>
                </a14:m>
                <a:r>
                  <a:rPr lang="zh-CN" altLang="en-US" dirty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524" y="3787549"/>
                <a:ext cx="1530868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28" t="-148" r="-4211" b="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4713760" y="3307756"/>
                <a:ext cx="1848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760" y="3307756"/>
                <a:ext cx="1848711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8" t="-15" r="-2384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462581" y="4277232"/>
            <a:ext cx="8218837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j=1,2  ;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1&lt;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&lt;n,  j=i-1,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 i+1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=n,      j=n-1,n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4510103" y="5300058"/>
                <a:ext cx="4578262" cy="647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非零，其他元素均为零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103" y="5300058"/>
                <a:ext cx="4578262" cy="647293"/>
              </a:xfrm>
              <a:prstGeom prst="rect">
                <a:avLst/>
              </a:prstGeom>
              <a:blipFill rotWithShape="1">
                <a:blip r:embed="rId8"/>
                <a:stretch>
                  <a:fillRect l="-7" t="-54" r="5" b="-3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5.3.2  </a:t>
            </a:r>
            <a:r>
              <a:rPr lang="zh-CN" altLang="en-US" sz="3200" dirty="0">
                <a:solidFill>
                  <a:schemeClr val="bg1"/>
                </a:solidFill>
              </a:rPr>
              <a:t>带状矩阵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685" y="831617"/>
            <a:ext cx="8218837" cy="3535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三对角带状矩阵的压缩存储，以行序为主序进行存储，并且只存储非零元素。其方法为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确定存储该矩阵所需的一维向量空间的大小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从三对角带状矩阵中可看出：除第一行和最后一行只有两个元素外，其余各行均有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个非零元素，由此可得到一维向量所需的空间大小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3n-2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4" name="表格 5"/>
          <p:cNvGraphicFramePr>
            <a:graphicFrameLocks noGrp="1"/>
          </p:cNvGraphicFramePr>
          <p:nvPr/>
        </p:nvGraphicFramePr>
        <p:xfrm>
          <a:off x="1862202" y="4735186"/>
          <a:ext cx="6096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56434" y="5800776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Loc(A[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8638" y="4681695"/>
            <a:ext cx="4578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2077771" y="4675139"/>
                <a:ext cx="13192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771" y="4675139"/>
                <a:ext cx="1319207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4" t="-62" r="-9888" b="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612547" y="4681695"/>
                <a:ext cx="19154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47" y="4681695"/>
                <a:ext cx="1915461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2" t="-110" r="-4856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5743577" y="4675138"/>
                <a:ext cx="22403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    …     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nn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77" y="4675138"/>
                <a:ext cx="2240357" cy="430887"/>
              </a:xfrm>
              <a:prstGeom prst="rect">
                <a:avLst/>
              </a:prstGeom>
              <a:blipFill rotWithShape="1">
                <a:blip r:embed="rId4"/>
                <a:stretch>
                  <a:fillRect t="-62" r="-2406" b="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2169460" y="5589956"/>
                <a:ext cx="1522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460" y="5589956"/>
                <a:ext cx="15228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97" t="-14" r="-59506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1887934" y="5773868"/>
          <a:ext cx="6096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3n-2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5" grpId="0"/>
      <p:bldP spid="26" grpId="0"/>
      <p:bldP spid="27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5.3.2  </a:t>
            </a:r>
            <a:r>
              <a:rPr lang="zh-CN" altLang="en-US" sz="3200" dirty="0">
                <a:solidFill>
                  <a:schemeClr val="bg1"/>
                </a:solidFill>
              </a:rPr>
              <a:t>带状矩阵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22263" y="819091"/>
                <a:ext cx="8699474" cy="559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确定非零元素在一维数组空间中的位置：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Loc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</m:d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Loc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（前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行非零元素个数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ij</m:t>
                        </m:r>
                      </m:sub>
                    </m:sSub>
                    <m:r>
                      <a:rPr lang="zh-CN" altLang="en-US" sz="240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前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非零元素个数）</a:t>
                </a:r>
                <a14:m>
                  <m:oMath xmlns:m="http://schemas.openxmlformats.org/officeDocument/2006/math">
                    <m:r>
                      <a:rPr lang="en-US" altLang="zh-CN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行非零元素个数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因为第一行只有两个非零元素；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ij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前非零元素个数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j-i+1  , 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j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, 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e>
                          <m:e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e>
                          <m:e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由此得到：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Loc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i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</m:d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Loc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  <m:r>
                            <a:rPr lang="en-US" altLang="zh-CN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altLang="zh-CN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altLang="zh-CN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Loc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3" y="819091"/>
                <a:ext cx="8699474" cy="5596725"/>
              </a:xfrm>
              <a:prstGeom prst="rect">
                <a:avLst/>
              </a:prstGeom>
              <a:blipFill rotWithShape="1">
                <a:blip r:embed="rId2"/>
                <a:stretch>
                  <a:fillRect t="-10" r="-111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5.3.3  </a:t>
            </a:r>
            <a:r>
              <a:rPr lang="zh-CN" altLang="en-US" sz="3200" dirty="0">
                <a:solidFill>
                  <a:schemeClr val="bg1"/>
                </a:solidFill>
              </a:rPr>
              <a:t>稀疏矩阵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7825" y="1046208"/>
            <a:ext cx="8362315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稀疏矩阵：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指矩阵中大多数元素为零的矩阵。一般地，当非零元素个数只占矩阵元素总数的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25%-30%,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或低于这个百分数时，我们称这样的矩阵为稀疏矩阵。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3213" y="5501656"/>
            <a:ext cx="6449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稀疏矩阵的三元组表示法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稀疏矩阵的链式存储结构：十字链表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6"/>
          <p:cNvGraphicFramePr>
            <a:graphicFrameLocks noGrp="1"/>
          </p:cNvGraphicFramePr>
          <p:nvPr/>
        </p:nvGraphicFramePr>
        <p:xfrm>
          <a:off x="1194390" y="3001423"/>
          <a:ext cx="324143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062"/>
                <a:gridCol w="463062"/>
                <a:gridCol w="463062"/>
                <a:gridCol w="463062"/>
                <a:gridCol w="463062"/>
                <a:gridCol w="463062"/>
                <a:gridCol w="4630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24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18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15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-7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5671284" y="3001423"/>
          <a:ext cx="3138606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101"/>
                <a:gridCol w="523101"/>
                <a:gridCol w="523101"/>
                <a:gridCol w="523101"/>
                <a:gridCol w="523101"/>
                <a:gridCol w="523101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-3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15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12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18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9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24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-7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14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7166" y="3759096"/>
                <a:ext cx="10237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6" y="3759096"/>
                <a:ext cx="1023742" cy="492443"/>
              </a:xfrm>
              <a:prstGeom prst="rect">
                <a:avLst/>
              </a:prstGeom>
              <a:blipFill rotWithShape="1">
                <a:blip r:embed="rId2"/>
                <a:stretch>
                  <a:fillRect l="-48" t="-108" r="-11105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4600735" y="3687762"/>
                <a:ext cx="9676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735" y="3687762"/>
                <a:ext cx="967636" cy="492443"/>
              </a:xfrm>
              <a:prstGeom prst="rect">
                <a:avLst/>
              </a:prstGeom>
              <a:blipFill rotWithShape="1">
                <a:blip r:embed="rId3"/>
                <a:stretch>
                  <a:fillRect l="-17" t="-64" r="-1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双括号 10"/>
          <p:cNvSpPr/>
          <p:nvPr/>
        </p:nvSpPr>
        <p:spPr>
          <a:xfrm>
            <a:off x="1090908" y="3001423"/>
            <a:ext cx="3350807" cy="237744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双括号 15"/>
          <p:cNvSpPr/>
          <p:nvPr/>
        </p:nvSpPr>
        <p:spPr>
          <a:xfrm>
            <a:off x="5465457" y="3036775"/>
            <a:ext cx="3568584" cy="2738327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表格 6"/>
          <p:cNvGraphicFramePr>
            <a:graphicFrameLocks noGrp="1"/>
          </p:cNvGraphicFramePr>
          <p:nvPr/>
        </p:nvGraphicFramePr>
        <p:xfrm>
          <a:off x="1188499" y="3001423"/>
          <a:ext cx="324143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062"/>
                <a:gridCol w="463062"/>
                <a:gridCol w="463062"/>
                <a:gridCol w="463062"/>
                <a:gridCol w="463062"/>
                <a:gridCol w="463062"/>
                <a:gridCol w="4630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24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18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15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-7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61275" y="3759096"/>
                <a:ext cx="10237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5" y="3759096"/>
                <a:ext cx="1023742" cy="492443"/>
              </a:xfrm>
              <a:prstGeom prst="rect">
                <a:avLst/>
              </a:prstGeom>
              <a:blipFill rotWithShape="1">
                <a:blip r:embed="rId2"/>
                <a:stretch>
                  <a:fillRect l="-31" t="-108" r="-11122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双括号 19"/>
          <p:cNvSpPr/>
          <p:nvPr/>
        </p:nvSpPr>
        <p:spPr>
          <a:xfrm>
            <a:off x="1085017" y="3001423"/>
            <a:ext cx="3350807" cy="237744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5.3.3  </a:t>
            </a:r>
            <a:r>
              <a:rPr lang="zh-CN" altLang="en-US" sz="3200" dirty="0">
                <a:solidFill>
                  <a:schemeClr val="bg1"/>
                </a:solidFill>
              </a:rPr>
              <a:t>稀疏矩阵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8285" y="1037086"/>
            <a:ext cx="8766175" cy="362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稀疏矩阵的三元组表示法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稀疏矩阵的三元组存储表示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对于稀疏矩阵的压缩存储，要求在存储非零元素的同时，还必须存储该非零元素在矩阵中所处的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。我们将这种存储方法叫做稀疏矩阵的三元组表示法。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每个非零元素在一维数组中的表示形式如图所示：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表格 5"/>
          <p:cNvGraphicFramePr>
            <a:graphicFrameLocks noGrp="1"/>
          </p:cNvGraphicFramePr>
          <p:nvPr/>
        </p:nvGraphicFramePr>
        <p:xfrm>
          <a:off x="2686051" y="6061197"/>
          <a:ext cx="4296507" cy="59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169"/>
                <a:gridCol w="1432169"/>
                <a:gridCol w="1432169"/>
              </a:tblGrid>
              <a:tr h="59055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row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col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value</a:t>
                      </a:r>
                      <a:endParaRPr lang="zh-CN" alt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对话气泡: 矩形 5"/>
          <p:cNvSpPr/>
          <p:nvPr/>
        </p:nvSpPr>
        <p:spPr>
          <a:xfrm>
            <a:off x="5872551" y="5119163"/>
            <a:ext cx="1254369" cy="806181"/>
          </a:xfrm>
          <a:prstGeom prst="wedgeRectCallout">
            <a:avLst>
              <a:gd name="adj1" fmla="val -32048"/>
              <a:gd name="adj2" fmla="val 690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该非零元素所在的值</a:t>
            </a:r>
            <a:endParaRPr lang="zh-CN" altLang="en-US" dirty="0"/>
          </a:p>
        </p:txBody>
      </p:sp>
      <p:sp>
        <p:nvSpPr>
          <p:cNvPr id="7" name="对话气泡: 圆角矩形 6"/>
          <p:cNvSpPr/>
          <p:nvPr/>
        </p:nvSpPr>
        <p:spPr>
          <a:xfrm>
            <a:off x="3989533" y="5072942"/>
            <a:ext cx="1321021" cy="810334"/>
          </a:xfrm>
          <a:prstGeom prst="wedgeRoundRectCallout">
            <a:avLst>
              <a:gd name="adj1" fmla="val 17326"/>
              <a:gd name="adj2" fmla="val 733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该非零元素所在的列值</a:t>
            </a:r>
            <a:endParaRPr lang="zh-CN" altLang="en-US" dirty="0"/>
          </a:p>
        </p:txBody>
      </p:sp>
      <p:sp>
        <p:nvSpPr>
          <p:cNvPr id="8" name="对话气泡: 矩形 7"/>
          <p:cNvSpPr/>
          <p:nvPr/>
        </p:nvSpPr>
        <p:spPr>
          <a:xfrm>
            <a:off x="2161443" y="5082064"/>
            <a:ext cx="1254369" cy="815495"/>
          </a:xfrm>
          <a:prstGeom prst="wedgeRectCallout">
            <a:avLst>
              <a:gd name="adj1" fmla="val 33840"/>
              <a:gd name="adj2" fmla="val 68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该非零元素所在的行值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6" grpId="1" animBg="1"/>
      <p:bldP spid="7" grpId="1" animBg="1"/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8285" y="1037086"/>
            <a:ext cx="876617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）稀疏矩阵三元组表的类型定义：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4582" y="1589130"/>
            <a:ext cx="8031618" cy="5197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#define  MAXSIZE 1000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typedef  struct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 int row, col;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ElementType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}Triple;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typedef  struct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 Triple  data[MAXSIZE+1];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int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m,n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  /*</a:t>
            </a:r>
            <a:r>
              <a:rPr lang="en-US" altLang="zh-CN" sz="1600" dirty="0"/>
              <a:t> </a:t>
            </a:r>
            <a:r>
              <a:rPr lang="en-US" altLang="zh-CN" sz="2400" dirty="0"/>
              <a:t>m n </a:t>
            </a:r>
            <a:r>
              <a:rPr lang="zh-CN" altLang="en-US" sz="2400" dirty="0"/>
              <a:t>表示矩阵的行数、列数</a:t>
            </a:r>
            <a:r>
              <a:rPr lang="en-US" altLang="zh-CN" sz="2400" dirty="0"/>
              <a:t>,</a:t>
            </a:r>
            <a:endParaRPr lang="en-US" altLang="zh-CN" sz="2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/>
              <a:t>                                  </a:t>
            </a:r>
            <a:r>
              <a:rPr lang="en-US" altLang="zh-CN" sz="2400" dirty="0" err="1"/>
              <a:t>len</a:t>
            </a:r>
            <a:r>
              <a:rPr lang="en-US" altLang="zh-CN" sz="2400" dirty="0"/>
              <a:t> </a:t>
            </a:r>
            <a:r>
              <a:rPr lang="zh-CN" altLang="en-US" sz="2400" dirty="0"/>
              <a:t>表示 非零元素个数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TSMatrix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7005" y="71165"/>
            <a:ext cx="621528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稀疏矩阵的三元组表示法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957005" y="71165"/>
            <a:ext cx="621528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稀疏矩阵的三元组表示法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7825" y="1046208"/>
            <a:ext cx="836231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）用三元组表实现稀疏矩阵的转置运算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矩阵转置：指变换元素的位置，把位于（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row,col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）位置上的元素换到（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col,row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）上，也就是说，把元素的行列互换。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实现矩阵转置的经典算法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采用矩阵的常规存储方式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二维数组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TransMatrix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 /*source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dest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分别为被转置的矩阵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和转置后的矩阵，用二维数组表示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int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=0;i&lt;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m;i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for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j=0;j&lt;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n;j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dest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= source[j][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];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069" y="3167964"/>
            <a:ext cx="1611784" cy="20722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02300" y="5240020"/>
            <a:ext cx="304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时间复杂度是多少？</a:t>
            </a:r>
            <a:endParaRPr lang="zh-CN" altLang="en-US" sz="2400"/>
          </a:p>
          <a:p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5593080" y="5700395"/>
            <a:ext cx="3048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latin typeface="Cambria Math" panose="02040503050406030204" pitchFamily="18" charset="0"/>
                <a:cs typeface="Cambria Math" panose="02040503050406030204" pitchFamily="18" charset="0"/>
              </a:rPr>
              <a:t>A.m </a:t>
            </a:r>
            <a:r>
              <a:rPr lang="en-US" altLang="zh-CN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 Math" panose="02040503050406030204" pitchFamily="18" charset="0"/>
              </a:rPr>
              <a:t>× </a:t>
            </a:r>
            <a:r>
              <a:rPr lang="en-US" altLang="zh-CN" sz="2800">
                <a:solidFill>
                  <a:srgbClr val="FF0000"/>
                </a:solidFill>
                <a:latin typeface="Cambria Math" panose="02040503050406030204" pitchFamily="18" charset="0"/>
                <a:cs typeface="Cambria Math" panose="02040503050406030204" pitchFamily="18" charset="0"/>
              </a:rPr>
              <a:t>A.n</a:t>
            </a:r>
            <a:endParaRPr lang="en-US" altLang="zh-CN" sz="2800">
              <a:solidFill>
                <a:srgbClr val="FF0000"/>
              </a:solidFill>
              <a:latin typeface="Cambria Math" panose="02040503050406030204" pitchFamily="18" charset="0"/>
              <a:cs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5"/>
          <p:cNvSpPr/>
          <p:nvPr/>
        </p:nvSpPr>
        <p:spPr>
          <a:xfrm>
            <a:off x="606295" y="90277"/>
            <a:ext cx="9504492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5.1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数组的定义和运算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0235" y="1557093"/>
            <a:ext cx="610615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5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.1.1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数组的定义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5.1.2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数组的运算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5.1.3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数组的抽象数据类型定义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141CC-C80B-45F3-B46F-595C3095793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957005" y="71165"/>
            <a:ext cx="621528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稀疏矩阵的三元组表示法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7825" y="1046208"/>
            <a:ext cx="8362315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）用三元组表实现稀疏矩阵的转置运算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矩阵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source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的三元组表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的行、列互换就可以得到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中的元素，如图          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j,  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               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j,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319397" y="2743200"/>
            <a:ext cx="0" cy="494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045895" y="2752595"/>
            <a:ext cx="0" cy="494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 flipH="1">
            <a:off x="3158957" y="3247373"/>
            <a:ext cx="3561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                              B </a:t>
            </a:r>
            <a:endParaRPr lang="zh-CN" altLang="en-US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6205" y="2232251"/>
            <a:ext cx="4376847" cy="151140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表格 3"/>
          <p:cNvGraphicFramePr>
            <a:graphicFrameLocks noGrp="1"/>
          </p:cNvGraphicFramePr>
          <p:nvPr/>
        </p:nvGraphicFramePr>
        <p:xfrm>
          <a:off x="1068165" y="1023926"/>
          <a:ext cx="2999984" cy="414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9996"/>
                <a:gridCol w="749996"/>
                <a:gridCol w="749996"/>
                <a:gridCol w="749996"/>
              </a:tblGrid>
              <a:tr h="437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矩阵</a:t>
                      </a:r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row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9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5323642" y="1033640"/>
          <a:ext cx="2999984" cy="414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9996"/>
                <a:gridCol w="749996"/>
                <a:gridCol w="749996"/>
                <a:gridCol w="749996"/>
              </a:tblGrid>
              <a:tr h="437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矩阵</a:t>
                      </a:r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row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9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043376" y="29893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简单的行列互换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957005" y="71165"/>
            <a:ext cx="6215281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稀疏矩阵的三元组表示法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7825" y="1046208"/>
            <a:ext cx="8362315" cy="556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）用三元组表实现稀疏矩阵的转置运算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矩阵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source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的三元组表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的行、列互换就可以得到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中的元素，如图          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j,  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               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j,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为了保证转置后的矩阵的三元组表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也是以“行序为主序”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进行存放，则需要对行、列互换后的三元组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的行下标（即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的列下标）大小重新排序，但排序时间开销较大。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两种处理转置算法： 方法一、 列序递增转置法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       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方法二、一次定位快速转置法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319397" y="2743200"/>
            <a:ext cx="0" cy="494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045895" y="2752595"/>
            <a:ext cx="0" cy="494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 flipH="1">
            <a:off x="3158957" y="3247373"/>
            <a:ext cx="3561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                              B </a:t>
            </a:r>
            <a:endParaRPr lang="zh-CN" altLang="en-US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6205" y="2232251"/>
            <a:ext cx="4376847" cy="1511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8931" y="56652"/>
            <a:ext cx="8362315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方法一、列序递增转置法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void 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TransposeTSMatrix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TSMatrix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A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TSMatrix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B)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{ /*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把矩阵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转置到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所指向的矩阵中，矩阵用三元组表表示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*/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int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j, k;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B-&gt;m=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A.n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  B-&gt;n=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A.m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B-&gt;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len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=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A.len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if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B-&gt;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len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&gt;0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{     j=1;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for(k=1;k&lt;=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A.n;k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++)  /*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列序递增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*/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{    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for(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=1;i&lt;=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A.len;i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++)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{   /*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将所有数据过一遍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*/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if(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A.data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[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].col == k)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{    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  B-&gt;data[j].row =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A.data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[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].col;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  B-&gt;data[j].col =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A.data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[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].row;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  B-&gt;data[j].e =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A.data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[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].e;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 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j++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}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}/*for 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*/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}/*for k*/</a:t>
            </a:r>
            <a:b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</a:b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}/*if */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}               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表格 3"/>
          <p:cNvGraphicFramePr>
            <a:graphicFrameLocks noGrp="1"/>
          </p:cNvGraphicFramePr>
          <p:nvPr/>
        </p:nvGraphicFramePr>
        <p:xfrm>
          <a:off x="5835085" y="1590485"/>
          <a:ext cx="2999984" cy="414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9996"/>
                <a:gridCol w="749996"/>
                <a:gridCol w="749996"/>
                <a:gridCol w="749996"/>
              </a:tblGrid>
              <a:tr h="437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矩阵</a:t>
                      </a:r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row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9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表格 3"/>
          <p:cNvGraphicFramePr>
            <a:graphicFrameLocks noGrp="1"/>
          </p:cNvGraphicFramePr>
          <p:nvPr/>
        </p:nvGraphicFramePr>
        <p:xfrm>
          <a:off x="645090" y="1000959"/>
          <a:ext cx="2999984" cy="414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9996"/>
                <a:gridCol w="749996"/>
                <a:gridCol w="749996"/>
                <a:gridCol w="749996"/>
              </a:tblGrid>
              <a:tr h="437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矩阵</a:t>
                      </a:r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row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9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5237966" y="1000959"/>
          <a:ext cx="2999984" cy="414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9996"/>
                <a:gridCol w="749996"/>
                <a:gridCol w="749996"/>
                <a:gridCol w="749996"/>
              </a:tblGrid>
              <a:tr h="437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矩阵</a:t>
                      </a:r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row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-3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15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连接符: 肘形 6"/>
          <p:cNvCxnSpPr/>
          <p:nvPr/>
        </p:nvCxnSpPr>
        <p:spPr>
          <a:xfrm flipV="1">
            <a:off x="3419605" y="1835063"/>
            <a:ext cx="1818361" cy="90187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/>
          <p:cNvCxnSpPr/>
          <p:nvPr/>
        </p:nvCxnSpPr>
        <p:spPr>
          <a:xfrm rot="5400000" flipH="1" flipV="1">
            <a:off x="3723365" y="3103327"/>
            <a:ext cx="2141949" cy="594982"/>
          </a:xfrm>
          <a:prstGeom prst="bentConnector3">
            <a:avLst>
              <a:gd name="adj1" fmla="val 10087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419605" y="4471792"/>
            <a:ext cx="10772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121899" y="5684385"/>
            <a:ext cx="7116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找到</a:t>
            </a:r>
            <a:r>
              <a:rPr lang="en-US" altLang="zh-CN" sz="2400" dirty="0"/>
              <a:t>A</a:t>
            </a:r>
            <a:r>
              <a:rPr lang="zh-CN" altLang="en-US" sz="2400" dirty="0"/>
              <a:t>中所有列为</a:t>
            </a:r>
            <a:r>
              <a:rPr lang="en-US" altLang="zh-CN" sz="2400" dirty="0"/>
              <a:t>1</a:t>
            </a:r>
            <a:r>
              <a:rPr lang="zh-CN" altLang="en-US" sz="2400" dirty="0"/>
              <a:t>的元素， 放到</a:t>
            </a:r>
            <a:r>
              <a:rPr lang="en-US" altLang="zh-CN" sz="2400" dirty="0"/>
              <a:t>B</a:t>
            </a:r>
            <a:r>
              <a:rPr lang="zh-CN" altLang="en-US" sz="2400" dirty="0"/>
              <a:t>中，相应的行为</a:t>
            </a:r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306887" y="124999"/>
            <a:ext cx="45720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方法一、列序递增转置法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表格 3"/>
          <p:cNvGraphicFramePr>
            <a:graphicFrameLocks noGrp="1"/>
          </p:cNvGraphicFramePr>
          <p:nvPr/>
        </p:nvGraphicFramePr>
        <p:xfrm>
          <a:off x="645090" y="1000959"/>
          <a:ext cx="2999984" cy="414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9996"/>
                <a:gridCol w="749996"/>
                <a:gridCol w="749996"/>
                <a:gridCol w="749996"/>
              </a:tblGrid>
              <a:tr h="437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矩阵</a:t>
                      </a:r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row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9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5237966" y="1000959"/>
          <a:ext cx="2999984" cy="414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9996"/>
                <a:gridCol w="749996"/>
                <a:gridCol w="749996"/>
                <a:gridCol w="749996"/>
              </a:tblGrid>
              <a:tr h="437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矩阵</a:t>
                      </a:r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row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-3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15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0" name="连接符: 肘形 19"/>
          <p:cNvCxnSpPr/>
          <p:nvPr/>
        </p:nvCxnSpPr>
        <p:spPr>
          <a:xfrm>
            <a:off x="3219189" y="1835063"/>
            <a:ext cx="2018777" cy="98513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/>
          <p:cNvCxnSpPr/>
          <p:nvPr/>
        </p:nvCxnSpPr>
        <p:spPr>
          <a:xfrm flipV="1">
            <a:off x="3376805" y="3153427"/>
            <a:ext cx="1861161" cy="8843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21899" y="5684385"/>
            <a:ext cx="7116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找到</a:t>
            </a:r>
            <a:r>
              <a:rPr lang="en-US" altLang="zh-CN" sz="2400" dirty="0"/>
              <a:t>A</a:t>
            </a:r>
            <a:r>
              <a:rPr lang="zh-CN" altLang="en-US" sz="2400" dirty="0"/>
              <a:t>中所有列为</a:t>
            </a:r>
            <a:r>
              <a:rPr lang="en-US" altLang="zh-CN" sz="2400" dirty="0"/>
              <a:t>2</a:t>
            </a:r>
            <a:r>
              <a:rPr lang="zh-CN" altLang="en-US" sz="2400" dirty="0"/>
              <a:t>的元素， 放到</a:t>
            </a:r>
            <a:r>
              <a:rPr lang="en-US" altLang="zh-CN" sz="2400" dirty="0"/>
              <a:t>B</a:t>
            </a:r>
            <a:r>
              <a:rPr lang="zh-CN" altLang="en-US" sz="2400" dirty="0"/>
              <a:t>中，相应的行为</a:t>
            </a:r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06887" y="124999"/>
            <a:ext cx="45720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方法一、列序递增转置法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表格 3"/>
          <p:cNvGraphicFramePr>
            <a:graphicFrameLocks noGrp="1"/>
          </p:cNvGraphicFramePr>
          <p:nvPr/>
        </p:nvGraphicFramePr>
        <p:xfrm>
          <a:off x="645090" y="1000959"/>
          <a:ext cx="2999984" cy="414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9996"/>
                <a:gridCol w="749996"/>
                <a:gridCol w="749996"/>
                <a:gridCol w="749996"/>
              </a:tblGrid>
              <a:tr h="437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矩阵</a:t>
                      </a:r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row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9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5237966" y="1000959"/>
          <a:ext cx="2999984" cy="414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9996"/>
                <a:gridCol w="749996"/>
                <a:gridCol w="749996"/>
                <a:gridCol w="749996"/>
              </a:tblGrid>
              <a:tr h="437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矩阵</a:t>
                      </a:r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row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-3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70C0"/>
                          </a:solidFill>
                        </a:rPr>
                        <a:t>15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24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A747C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rgbClr val="A747C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A747C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A747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A747C1"/>
                          </a:solidFill>
                        </a:rPr>
                        <a:t>14</a:t>
                      </a:r>
                      <a:endParaRPr lang="zh-CN" altLang="en-US" sz="2000" dirty="0">
                        <a:solidFill>
                          <a:srgbClr val="A747C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箭头: 右 3"/>
          <p:cNvSpPr/>
          <p:nvPr/>
        </p:nvSpPr>
        <p:spPr>
          <a:xfrm>
            <a:off x="3964488" y="2862197"/>
            <a:ext cx="707720" cy="507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56351" y="539537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列序递增转置法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06887" y="124999"/>
            <a:ext cx="45720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方法一、列序递增转置法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3879" y="11918"/>
            <a:ext cx="8362315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方法一、列序递增转置法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void 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TransposeTSMatrix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TSMatrix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A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TSMatrix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B)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{ /*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把矩阵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转置到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所指向的矩阵中，矩阵用三元组表表示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*/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int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j, k;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B-&gt;m=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A.n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  B-&gt;n=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A.m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B-&gt;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len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=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A.len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if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B-&gt;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len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&gt;0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{     j=1;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for(k=1;k&lt;=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A.n;k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++)  /*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列序递增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*/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{    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for(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=1;i&lt;=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A.len;i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++)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{   /*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将所有数据过一遍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*/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if(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A.data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[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].col == k)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{    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  B-&gt;data[j].row =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A.data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[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].col;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  B-&gt;data[j].col =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A.data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[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].row;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  B-&gt;data[j].e =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A.data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[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].e;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 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j++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     }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         }/*for  </a:t>
            </a:r>
            <a:r>
              <a:rPr lang="en-US" altLang="zh-CN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*/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   }/*for k*/</a:t>
            </a:r>
            <a:b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</a:b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}/*if */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}               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20790" y="383286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最坏时间复杂度是多少？</a:t>
            </a:r>
            <a:endParaRPr lang="en-US" altLang="zh-CN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5560695" y="228808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时间复杂度是多少？</a:t>
            </a:r>
            <a:endParaRPr lang="en-US" altLang="zh-CN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398388" y="539525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三元组表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仅适用于存储稀疏矩阵。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801458" y="4321217"/>
                <a:ext cx="3108080" cy="829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sz="2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len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58" y="4321217"/>
                <a:ext cx="3108080" cy="829945"/>
              </a:xfrm>
              <a:prstGeom prst="rect">
                <a:avLst/>
              </a:prstGeom>
              <a:blipFill rotWithShape="1">
                <a:blip r:embed="rId1"/>
                <a:stretch>
                  <a:fillRect l="-3" t="-5" r="1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5861685" y="2859405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Cambria Math" panose="02040503050406030204" pitchFamily="18" charset="0"/>
                <a:cs typeface="Cambria Math" panose="02040503050406030204" pitchFamily="18" charset="0"/>
              </a:rPr>
              <a:t>O(A.n 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 Math" panose="02040503050406030204" pitchFamily="18" charset="0"/>
              </a:rPr>
              <a:t>× </a:t>
            </a:r>
            <a:r>
              <a:rPr lang="en-US" altLang="zh-CN" sz="2400">
                <a:solidFill>
                  <a:srgbClr val="FF0000"/>
                </a:solidFill>
                <a:latin typeface="Cambria Math" panose="02040503050406030204" pitchFamily="18" charset="0"/>
                <a:cs typeface="Cambria Math" panose="02040503050406030204" pitchFamily="18" charset="0"/>
              </a:rPr>
              <a:t>A.len)</a:t>
            </a:r>
            <a:endParaRPr lang="en-US" altLang="zh-CN" sz="2400">
              <a:solidFill>
                <a:srgbClr val="FF0000"/>
              </a:solidFill>
              <a:latin typeface="Cambria Math" panose="02040503050406030204" pitchFamily="18" charset="0"/>
              <a:cs typeface="Cambria Math" panose="020405030504060302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1700" y="4737735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Cambria Math" panose="02040503050406030204" pitchFamily="18" charset="0"/>
                <a:cs typeface="Cambria Math" panose="02040503050406030204" pitchFamily="18" charset="0"/>
              </a:rPr>
              <a:t>O(A.m 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mbria Math" panose="02040503050406030204" pitchFamily="18" charset="0"/>
              </a:rPr>
              <a:t>× </a:t>
            </a:r>
            <a:r>
              <a:rPr lang="en-US" altLang="zh-CN" sz="2400">
                <a:solidFill>
                  <a:srgbClr val="FF0000"/>
                </a:solidFill>
                <a:latin typeface="Cambria Math" panose="02040503050406030204" pitchFamily="18" charset="0"/>
                <a:cs typeface="Cambria Math" panose="02040503050406030204" pitchFamily="18" charset="0"/>
              </a:rPr>
              <a:t>A.n</a:t>
            </a:r>
            <a:r>
              <a:rPr lang="en-US" altLang="zh-CN" sz="2400" baseline="30000">
                <a:solidFill>
                  <a:srgbClr val="FF0000"/>
                </a:solidFill>
                <a:latin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en-US" altLang="zh-CN" sz="2400">
                <a:solidFill>
                  <a:srgbClr val="FF0000"/>
                </a:solidFill>
                <a:latin typeface="Cambria Math" panose="02040503050406030204" pitchFamily="18" charset="0"/>
                <a:cs typeface="Cambria Math" panose="02040503050406030204" pitchFamily="18" charset="0"/>
              </a:rPr>
              <a:t>)</a:t>
            </a:r>
            <a:endParaRPr lang="en-US" altLang="zh-CN" sz="2400">
              <a:solidFill>
                <a:srgbClr val="FF0000"/>
              </a:solidFill>
              <a:latin typeface="Cambria Math" panose="02040503050406030204" pitchFamily="18" charset="0"/>
              <a:cs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  <p:bldP spid="12" grpId="0"/>
      <p:bldP spid="12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3774" y="136524"/>
            <a:ext cx="8362315" cy="432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方法二、一次定位快速转置法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方法一为了使转置后的三元组表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仍按行序递增存放，必须</a:t>
            </a:r>
            <a:r>
              <a:rPr lang="zh-CN" altLang="en-US" sz="2800" u="sng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多次扫描被转置矩阵的三元组表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，这需要双重循环来完成。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要改善算法的时间性能，必须去掉双重循环，使整个转置过程通过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一重循环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来完成。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表格 3"/>
          <p:cNvGraphicFramePr>
            <a:graphicFrameLocks noGrp="1"/>
          </p:cNvGraphicFramePr>
          <p:nvPr/>
        </p:nvGraphicFramePr>
        <p:xfrm>
          <a:off x="645090" y="1000959"/>
          <a:ext cx="2999984" cy="414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9996"/>
                <a:gridCol w="749996"/>
                <a:gridCol w="749996"/>
                <a:gridCol w="749996"/>
              </a:tblGrid>
              <a:tr h="437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矩阵</a:t>
                      </a:r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row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9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-7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5237966" y="1000959"/>
          <a:ext cx="2999984" cy="414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9996"/>
                <a:gridCol w="749996"/>
                <a:gridCol w="749996"/>
                <a:gridCol w="749996"/>
              </a:tblGrid>
              <a:tr h="437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矩阵</a:t>
                      </a:r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row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箭头: 右 3"/>
          <p:cNvSpPr/>
          <p:nvPr/>
        </p:nvSpPr>
        <p:spPr>
          <a:xfrm>
            <a:off x="3766027" y="2858475"/>
            <a:ext cx="707720" cy="507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5090" y="5441542"/>
            <a:ext cx="7870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找到</a:t>
            </a:r>
            <a:r>
              <a:rPr lang="en-US" altLang="zh-CN" sz="2400" dirty="0"/>
              <a:t>A</a:t>
            </a:r>
            <a:r>
              <a:rPr lang="zh-CN" altLang="en-US" sz="2400" dirty="0"/>
              <a:t>中每一列在目标矩阵</a:t>
            </a:r>
            <a:r>
              <a:rPr lang="en-US" altLang="zh-CN" sz="2400" dirty="0"/>
              <a:t>B</a:t>
            </a:r>
            <a:r>
              <a:rPr lang="zh-CN" altLang="en-US" sz="2400" dirty="0"/>
              <a:t>中的起始位置，并用一个指示器标识出来</a:t>
            </a:r>
            <a:endParaRPr lang="zh-CN" altLang="en-US" sz="2400" dirty="0"/>
          </a:p>
        </p:txBody>
      </p:sp>
      <p:sp>
        <p:nvSpPr>
          <p:cNvPr id="7" name="左大括号 6"/>
          <p:cNvSpPr/>
          <p:nvPr/>
        </p:nvSpPr>
        <p:spPr>
          <a:xfrm>
            <a:off x="4948177" y="1776714"/>
            <a:ext cx="162046" cy="56137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4938531" y="2613949"/>
            <a:ext cx="162046" cy="56137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4935095" y="3473104"/>
            <a:ext cx="162046" cy="56137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4938531" y="4280173"/>
            <a:ext cx="158610" cy="32413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>
            <a:off x="4948177" y="4805633"/>
            <a:ext cx="148964" cy="33369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78791" y="189426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491873" y="272092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478791" y="355251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478790" y="424523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479545" y="477157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8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5.1.1  </a:t>
            </a:r>
            <a:r>
              <a:rPr lang="zh-CN" altLang="en-US" sz="3200" dirty="0">
                <a:solidFill>
                  <a:schemeClr val="bg1"/>
                </a:solidFill>
              </a:rPr>
              <a:t>数组的定义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233" y="1077549"/>
            <a:ext cx="8555425" cy="260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从逻辑结构上，数组可以看成是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一般线性表的扩充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。一维数组即为线性表，而二维数组可以定义为“其数据元素为一维数组（线性表）”的线性表。以此类推，即可得到多维数组的定义，以二维数组为例：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661960" y="5080229"/>
                <a:ext cx="13155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60" y="5080229"/>
                <a:ext cx="1315553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13" t="-53" r="-6806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双括号 25"/>
          <p:cNvSpPr/>
          <p:nvPr/>
        </p:nvSpPr>
        <p:spPr>
          <a:xfrm>
            <a:off x="3217973" y="4172907"/>
            <a:ext cx="4596319" cy="2236653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3676790" y="4023251"/>
                <a:ext cx="356501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…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90" y="4023251"/>
                <a:ext cx="3565015" cy="299313"/>
              </a:xfrm>
              <a:prstGeom prst="rect">
                <a:avLst/>
              </a:prstGeom>
              <a:blipFill rotWithShape="1">
                <a:blip r:embed="rId3"/>
                <a:stretch>
                  <a:fillRect l="-4" t="-176" r="7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3676790" y="4504675"/>
                <a:ext cx="347409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…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90" y="4504675"/>
                <a:ext cx="3474093" cy="299313"/>
              </a:xfrm>
              <a:prstGeom prst="rect">
                <a:avLst/>
              </a:prstGeom>
              <a:blipFill rotWithShape="1">
                <a:blip r:embed="rId4"/>
                <a:stretch>
                  <a:fillRect l="-4" t="-207" r="4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3676790" y="5305399"/>
                <a:ext cx="347409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 …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90" y="5305399"/>
                <a:ext cx="3474093" cy="299313"/>
              </a:xfrm>
              <a:prstGeom prst="rect">
                <a:avLst/>
              </a:prstGeom>
              <a:blipFill rotWithShape="1">
                <a:blip r:embed="rId5"/>
                <a:stretch>
                  <a:fillRect l="-4" t="-203" r="4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 rot="5400000">
                <a:off x="3574923" y="4834200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574923" y="4834200"/>
                <a:ext cx="57306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17751" t="-27666" r="17869" b="-27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 rot="5400000">
                <a:off x="4370926" y="4834200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370926" y="4834200"/>
                <a:ext cx="57306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17691" t="-27666" r="17819" b="-27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 rot="5400000">
                <a:off x="5447756" y="4836645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447756" y="4836645"/>
                <a:ext cx="57306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17713" t="-27640" r="17797" b="-2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 rot="5400000">
                <a:off x="6215639" y="4861519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15639" y="4861519"/>
                <a:ext cx="57306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17684" t="-27670" r="17826" b="-27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 rot="5400000">
                <a:off x="3568857" y="5684491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568857" y="5684491"/>
                <a:ext cx="573066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17702" t="-27673" r="17808" b="-27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 rot="5400000">
                <a:off x="4351413" y="5743463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351413" y="5743463"/>
                <a:ext cx="573066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17771" t="-27651" r="17849" b="-27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 rot="5400000">
                <a:off x="5438000" y="5731057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438000" y="5731057"/>
                <a:ext cx="57306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17754" t="-27730" r="17867" b="-27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 rot="5400000">
                <a:off x="6228525" y="5731057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28525" y="5731057"/>
                <a:ext cx="57306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17762" t="-27730" r="17859" b="-27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3670724" y="6142513"/>
                <a:ext cx="3703001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…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724" y="6142513"/>
                <a:ext cx="3703001" cy="299313"/>
              </a:xfrm>
              <a:prstGeom prst="rect">
                <a:avLst/>
              </a:prstGeom>
              <a:blipFill rotWithShape="1">
                <a:blip r:embed="rId10"/>
                <a:stretch>
                  <a:fillRect l="-11" t="-53" r="3" b="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3774" y="136524"/>
            <a:ext cx="836231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方法二、一次定位快速转置法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为了能将被转置三元组表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中的元素一次性转到三元组表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的正确位置上，需要预先计算以下数据：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待转置矩阵三元组表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中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每一列中非零元素的总个数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，即转置后每一行中非零元素的总个数。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待转置矩阵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每一列中第一个非零元素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在三元组表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中的正确位置，即转置后矩阵每一行中第一个非零元素在三元组表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中的位置。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需要为此设置两个数组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num[]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position[]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。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3774" y="136524"/>
            <a:ext cx="8362315" cy="5186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方法二、一次定位快速转置法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需要为此设置两个数组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num[]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position[]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num[col]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用来存放三元组表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列中非零元素总个数 （三元组表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中第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行中非零元素的总个数）。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position[col]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用来存放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转置前三元组表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中第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列中第一个非零元素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在三元组表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中的存储位置（下标值）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3774" y="136524"/>
            <a:ext cx="8362315" cy="32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插入：选票统计问题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位候选人参与选举，编号分别为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…,10,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张有效选票，选票上均标记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之间的数字表明所选的候选人，统计各候选人的得票数。说明方法，写出程序。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0860" y="3384401"/>
            <a:ext cx="8223813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提示：依次扫描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张选票，利用数组统计候选人得票数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for(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=0;i&lt;20000;i++)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{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scanf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(“%d”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&amp;x); 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读入选票值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count[x]++;      /*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统计对应候选人票数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}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3774" y="136524"/>
            <a:ext cx="8362315" cy="2767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方法二、一次定位快速转置法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需要为此设置两个数组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num[]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position[]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num[col]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用来存放三元组表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列中非零元素总个数 （三元组表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行中非零元素的总个数）。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position[col]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用来存放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转置前三元组表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中第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列中第一个非零元素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在三元组表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中的存储位置（下标值）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4" name="表格 6"/>
          <p:cNvGraphicFramePr>
            <a:graphicFrameLocks noGrp="1"/>
          </p:cNvGraphicFramePr>
          <p:nvPr/>
        </p:nvGraphicFramePr>
        <p:xfrm>
          <a:off x="1188499" y="3001423"/>
          <a:ext cx="3241434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062"/>
                <a:gridCol w="463062"/>
                <a:gridCol w="463062"/>
                <a:gridCol w="463062"/>
                <a:gridCol w="463062"/>
                <a:gridCol w="463062"/>
                <a:gridCol w="4630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-3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24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18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15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-7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1275" y="3759096"/>
                <a:ext cx="10237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5" y="3759096"/>
                <a:ext cx="1023742" cy="492443"/>
              </a:xfrm>
              <a:prstGeom prst="rect">
                <a:avLst/>
              </a:prstGeom>
              <a:blipFill rotWithShape="1">
                <a:blip r:embed="rId1"/>
                <a:stretch>
                  <a:fillRect l="-31" t="-108" r="-11122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双括号 6"/>
          <p:cNvSpPr/>
          <p:nvPr/>
        </p:nvSpPr>
        <p:spPr>
          <a:xfrm>
            <a:off x="1085017" y="3001423"/>
            <a:ext cx="3350807" cy="237744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49119" y="2903756"/>
            <a:ext cx="3450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num[col]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position[col]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如何计算？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6" name="表格 3"/>
          <p:cNvGraphicFramePr>
            <a:graphicFrameLocks noGrp="1"/>
          </p:cNvGraphicFramePr>
          <p:nvPr/>
        </p:nvGraphicFramePr>
        <p:xfrm>
          <a:off x="374238" y="4780231"/>
          <a:ext cx="8141112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0802"/>
                <a:gridCol w="842146"/>
                <a:gridCol w="809441"/>
                <a:gridCol w="754960"/>
                <a:gridCol w="879489"/>
                <a:gridCol w="968996"/>
                <a:gridCol w="1017639"/>
                <a:gridCol w="1017639"/>
              </a:tblGrid>
              <a:tr h="55781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col  </a:t>
                      </a:r>
                      <a:r>
                        <a:rPr lang="zh-CN" altLang="en-US" sz="2400" dirty="0"/>
                        <a:t>（三元组表</a:t>
                      </a:r>
                      <a:r>
                        <a:rPr lang="en-US" altLang="zh-CN" sz="2400" dirty="0"/>
                        <a:t>A</a:t>
                      </a:r>
                      <a:r>
                        <a:rPr lang="zh-CN" altLang="en-US" sz="2400" dirty="0"/>
                        <a:t>）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6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7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num[col]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position[col] (</a:t>
                      </a:r>
                      <a:r>
                        <a:rPr lang="zh-CN" altLang="en-US" sz="2400" dirty="0"/>
                        <a:t>三元组表</a:t>
                      </a:r>
                      <a:r>
                        <a:rPr lang="en-US" altLang="zh-CN" sz="2400" dirty="0"/>
                        <a:t>B</a:t>
                      </a:r>
                      <a:r>
                        <a:rPr lang="zh-CN" altLang="en-US" sz="2400" dirty="0"/>
                        <a:t>）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25040" y="6194476"/>
          <a:ext cx="629031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2146"/>
                <a:gridCol w="809441"/>
                <a:gridCol w="754960"/>
                <a:gridCol w="879489"/>
                <a:gridCol w="968996"/>
                <a:gridCol w="1017639"/>
                <a:gridCol w="1017639"/>
              </a:tblGrid>
              <a:tr h="437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5883" y="1669768"/>
            <a:ext cx="2686050" cy="16060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15836" y="-25351"/>
                <a:ext cx="8910226" cy="4643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num[col]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的计算方法：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将三元组表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扫描一遍，对于其中列号为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col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的元素，给相应的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num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数组中下标为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col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的元素加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 即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数组下标计数法。</a:t>
                </a:r>
                <a:endPara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position[col]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的计算方法：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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position[1]=1,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表示三元组表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列值为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的第一个非零元素在三元组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中的下标值；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position[col]=position[col-1]+num[col-1],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2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col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A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n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36" y="-25351"/>
                <a:ext cx="8910226" cy="4643707"/>
              </a:xfrm>
              <a:prstGeom prst="rect">
                <a:avLst/>
              </a:prstGeom>
              <a:blipFill rotWithShape="1">
                <a:blip r:embed="rId2"/>
                <a:stretch>
                  <a:fillRect l="-3" t="13" r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3774" y="136524"/>
            <a:ext cx="8910226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稀疏矩阵一次定位快速转置算法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FastTransposeTSMatrix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TSMatrix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TSMatrix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*B)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基于矩阵的三元组表示，采用一次定位快速转置法，将矩阵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转置为矩阵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int col, 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p, q;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int num[MAXSIZE], position[MAXSIZE];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B-&gt;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A.len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 B-&gt;n=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A.m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B-&gt;m=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if(B-&gt;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{    for(col=1;col&lt;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A.n;col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++)  num[col]=0;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for(t=1;t&lt;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A.len;t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++) 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num[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A.data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[t].col]++;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采用数组下标法*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position[1]=1;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for(col=2;col&lt;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A.n;col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++)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列中第一个非零元素在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中的正确位置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position[col]=position[col-1]+num[col-1];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for(p=1;p&lt;=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A.len;p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++)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扫描一次三元组表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，实现矩阵转置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{     col=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A.data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[p].col;   q=position[col];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B-&gt;data[q].row=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A.data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[p].col;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B-&gt;data[q].col=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A.data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[p].row;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B-&gt;data[q].e=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A.data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[p].e;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position[col]++;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/*position[col]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，指向下一个列号为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的非零元素在三元组表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中存放的位置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} //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3774" y="136524"/>
            <a:ext cx="891022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稀疏矩阵转置的时间复杂度分析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实例比较：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A.m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=500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A.len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=100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方法一（列序递增法 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时间耗费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X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A.len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=50000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方法二（一次定位法）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时间耗费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A.n+A.len+A.n+A.len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1200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空间上增加了两个辅助向量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num[1..A.n]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position[1...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共计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由此可见：算法在时间上的节省是以更多的存储空间为代价的。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/>
        </p:nvSpPr>
        <p:spPr>
          <a:xfrm>
            <a:off x="690528" y="3622019"/>
            <a:ext cx="8179506" cy="83656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zh-CN" altLang="en-US" sz="3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谢谢大家！</a:t>
            </a:r>
            <a:endParaRPr lang="en-US" altLang="zh-CN" sz="36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2" y="1357933"/>
            <a:ext cx="9143999" cy="69944"/>
          </a:xfrm>
          <a:prstGeom prst="roundRect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减号 10"/>
          <p:cNvSpPr/>
          <p:nvPr/>
        </p:nvSpPr>
        <p:spPr>
          <a:xfrm rot="5400000">
            <a:off x="1849924" y="1338618"/>
            <a:ext cx="340819" cy="449397"/>
          </a:xfrm>
          <a:prstGeom prst="mathMinus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减号 11"/>
          <p:cNvSpPr/>
          <p:nvPr/>
        </p:nvSpPr>
        <p:spPr>
          <a:xfrm rot="5400000">
            <a:off x="7387084" y="1332613"/>
            <a:ext cx="352829" cy="449397"/>
          </a:xfrm>
          <a:prstGeom prst="mathMinus">
            <a:avLst/>
          </a:prstGeom>
          <a:solidFill>
            <a:srgbClr val="4F54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2" y="1637757"/>
            <a:ext cx="3568889" cy="206846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23" y="1675460"/>
            <a:ext cx="3620656" cy="20684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32" y="56147"/>
            <a:ext cx="4741233" cy="122338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5.1.1  </a:t>
            </a:r>
            <a:r>
              <a:rPr lang="zh-CN" altLang="en-US" sz="3200" dirty="0">
                <a:solidFill>
                  <a:schemeClr val="bg1"/>
                </a:solidFill>
              </a:rPr>
              <a:t>数组的定义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233" y="1077549"/>
            <a:ext cx="855542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我们可以把二维数组看成一个线性表：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661960" y="5080229"/>
                <a:ext cx="13155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60" y="5080229"/>
                <a:ext cx="1315553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13" t="-53" r="-6806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双括号 5"/>
          <p:cNvSpPr/>
          <p:nvPr/>
        </p:nvSpPr>
        <p:spPr>
          <a:xfrm>
            <a:off x="3217973" y="4172907"/>
            <a:ext cx="4596319" cy="2236653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676790" y="4023251"/>
                <a:ext cx="356501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…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90" y="4023251"/>
                <a:ext cx="3565015" cy="299313"/>
              </a:xfrm>
              <a:prstGeom prst="rect">
                <a:avLst/>
              </a:prstGeom>
              <a:blipFill rotWithShape="1">
                <a:blip r:embed="rId3"/>
                <a:stretch>
                  <a:fillRect l="-4" t="-176" r="7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676790" y="4504675"/>
                <a:ext cx="347409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…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90" y="4504675"/>
                <a:ext cx="3474093" cy="299313"/>
              </a:xfrm>
              <a:prstGeom prst="rect">
                <a:avLst/>
              </a:prstGeom>
              <a:blipFill rotWithShape="1">
                <a:blip r:embed="rId4"/>
                <a:stretch>
                  <a:fillRect l="-4" t="-207" r="4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676790" y="5305399"/>
                <a:ext cx="347409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 …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790" y="5305399"/>
                <a:ext cx="3474093" cy="299313"/>
              </a:xfrm>
              <a:prstGeom prst="rect">
                <a:avLst/>
              </a:prstGeom>
              <a:blipFill rotWithShape="1">
                <a:blip r:embed="rId5"/>
                <a:stretch>
                  <a:fillRect l="-4" t="-203" r="4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 rot="5400000">
                <a:off x="3574923" y="4834200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574923" y="4834200"/>
                <a:ext cx="57306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17751" t="-27666" r="17869" b="-27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 rot="5400000">
                <a:off x="4370926" y="4834200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370926" y="4834200"/>
                <a:ext cx="57306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17691" t="-27666" r="17819" b="-27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 rot="5400000">
                <a:off x="5447756" y="4836645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447756" y="4836645"/>
                <a:ext cx="57306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17713" t="-27640" r="17797" b="-2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 rot="5400000">
                <a:off x="6215639" y="4861519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15639" y="4861519"/>
                <a:ext cx="57306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17684" t="-27670" r="17826" b="-27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 rot="5400000">
                <a:off x="3568857" y="5684491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568857" y="5684491"/>
                <a:ext cx="573066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17702" t="-27673" r="17808" b="-27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 rot="5400000">
                <a:off x="4351413" y="5743463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351413" y="5743463"/>
                <a:ext cx="573066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17771" t="-27651" r="17849" b="-27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 rot="5400000">
                <a:off x="5438000" y="5731057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438000" y="5731057"/>
                <a:ext cx="57306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17754" t="-27730" r="17867" b="-27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 rot="5400000">
                <a:off x="6228525" y="5731057"/>
                <a:ext cx="573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28525" y="5731057"/>
                <a:ext cx="57306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17762" t="-27730" r="17859" b="-27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670724" y="6142513"/>
                <a:ext cx="3703001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…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724" y="6142513"/>
                <a:ext cx="3703001" cy="299313"/>
              </a:xfrm>
              <a:prstGeom prst="rect">
                <a:avLst/>
              </a:prstGeom>
              <a:blipFill rotWithShape="1">
                <a:blip r:embed="rId10"/>
                <a:stretch>
                  <a:fillRect l="-11" t="-53" r="3" b="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2689818" y="3114048"/>
                <a:ext cx="4740465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/>
                  <a:t>）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818" y="3114048"/>
                <a:ext cx="4740465" cy="465577"/>
              </a:xfrm>
              <a:prstGeom prst="rect">
                <a:avLst/>
              </a:prstGeom>
              <a:blipFill rotWithShape="1">
                <a:blip r:embed="rId11"/>
                <a:stretch>
                  <a:fillRect l="-13" t="-2" r="3" b="-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1863832" y="1894198"/>
                <a:ext cx="4740465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/>
                  <a:t>）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832" y="1894198"/>
                <a:ext cx="4740465" cy="465577"/>
              </a:xfrm>
              <a:prstGeom prst="rect">
                <a:avLst/>
              </a:prstGeom>
              <a:blipFill rotWithShape="1">
                <a:blip r:embed="rId12"/>
                <a:stretch>
                  <a:fillRect l="-2" t="-135" r="6" b="-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3855390" y="3579625"/>
            <a:ext cx="0" cy="378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572000" y="3579625"/>
            <a:ext cx="0" cy="378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5734289" y="3579625"/>
            <a:ext cx="0" cy="378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844935" y="3579625"/>
            <a:ext cx="0" cy="378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92086" y="2491112"/>
                <a:ext cx="8891717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本身也是一个线性表，称为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列向量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6" y="2491112"/>
                <a:ext cx="8891717" cy="557910"/>
              </a:xfrm>
              <a:prstGeom prst="rect">
                <a:avLst/>
              </a:prstGeom>
              <a:blipFill rotWithShape="1">
                <a:blip r:embed="rId13"/>
                <a:stretch>
                  <a:fillRect l="-4" t="-1" r="-1627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5.1.1  </a:t>
            </a:r>
            <a:r>
              <a:rPr lang="zh-CN" altLang="en-US" sz="3200" dirty="0">
                <a:solidFill>
                  <a:schemeClr val="bg1"/>
                </a:solidFill>
              </a:rPr>
              <a:t>数组的定义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60233" y="1077549"/>
                <a:ext cx="8555425" cy="130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看成 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个列向量的线性表，即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33" y="1077549"/>
                <a:ext cx="8555425" cy="1308884"/>
              </a:xfrm>
              <a:prstGeom prst="rect">
                <a:avLst/>
              </a:prstGeom>
              <a:blipFill rotWithShape="1">
                <a:blip r:embed="rId2"/>
                <a:stretch>
                  <a:fillRect l="-2" t="-45" r="3" b="-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2017283" y="1871156"/>
                <a:ext cx="3836670" cy="461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=[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…,  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𝑚𝑗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b="0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83" y="1871156"/>
                <a:ext cx="3836670" cy="461645"/>
              </a:xfrm>
              <a:prstGeom prst="rect">
                <a:avLst/>
              </a:prstGeom>
              <a:blipFill rotWithShape="1">
                <a:blip r:embed="rId3"/>
                <a:stretch>
                  <a:fillRect l="-14" t="-97" r="-3694" b="-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360233" y="3078093"/>
            <a:ext cx="70497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我们可以把二维数组看成是一个线性表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0232" y="4397880"/>
            <a:ext cx="704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本身也是一个线性表，称为 </a:t>
            </a:r>
            <a:r>
              <a:rPr lang="zh-CN" altLang="en-US" sz="28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列向量</a:t>
            </a:r>
            <a:endParaRPr lang="zh-CN" altLang="en-US" sz="2800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436931" y="3636003"/>
                <a:ext cx="4740465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（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/>
                  <a:t>）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31" y="3636003"/>
                <a:ext cx="4740465" cy="465577"/>
              </a:xfrm>
              <a:prstGeom prst="rect">
                <a:avLst/>
              </a:prstGeom>
              <a:blipFill rotWithShape="1">
                <a:blip r:embed="rId4"/>
                <a:stretch>
                  <a:fillRect l="-1" t="-135" r="5" b="-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5177396" y="3580451"/>
                <a:ext cx="4193087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 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396" y="3580451"/>
                <a:ext cx="4193087" cy="557910"/>
              </a:xfrm>
              <a:prstGeom prst="rect">
                <a:avLst/>
              </a:prstGeom>
              <a:blipFill rotWithShape="1">
                <a:blip r:embed="rId5"/>
                <a:stretch>
                  <a:fillRect l="-6" t="-58" r="10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5.1.2  </a:t>
            </a:r>
            <a:r>
              <a:rPr lang="zh-CN" altLang="en-US" sz="3200" dirty="0">
                <a:solidFill>
                  <a:schemeClr val="bg1"/>
                </a:solidFill>
              </a:rPr>
              <a:t>数组的运算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233" y="1077549"/>
            <a:ext cx="8555425" cy="454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实际上，数组是一组有固定个数的的元素的集合。由于这个性质，使得对数组的操作不像对线性表的操作那样，可以在表中任意一个合法的位置插入或删除一个元素。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对于数组的操作一般只有两类：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获得特定位置的元素值；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修改特定位置的元素值。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0" y="0"/>
            <a:ext cx="9144000" cy="88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1" y="0"/>
            <a:ext cx="900644" cy="89543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26425" y="150770"/>
            <a:ext cx="6215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5.1.2  </a:t>
            </a:r>
            <a:r>
              <a:rPr lang="zh-CN" altLang="en-US" sz="3200" dirty="0">
                <a:solidFill>
                  <a:schemeClr val="bg1"/>
                </a:solidFill>
              </a:rPr>
              <a:t>数组的抽象数据类型定义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60233" y="1077549"/>
                <a:ext cx="8555425" cy="540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数据对象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</m:t>
                    </m:r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={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n</m:t>
                            </m:r>
                          </m:sub>
                        </m:sSub>
                      </m:sub>
                    </m:sSub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n</m:t>
                    </m:r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zh-CN" altLang="en-US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称为数组的维数</m:t>
                    </m:r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</m:sub>
                    </m:sSub>
                    <m:r>
                      <a:rPr lang="zh-CN" altLang="en-US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是数组的第</m:t>
                    </m:r>
                    <m:r>
                      <m:rPr>
                        <m:sty m:val="p"/>
                      </m:rP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</m:t>
                    </m:r>
                    <m:r>
                      <a:rPr lang="zh-CN" altLang="en-US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维下标，</m:t>
                    </m:r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</m:sub>
                    </m:sSub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</m:sub>
                    </m:sSub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为数组第</m:t>
                    </m:r>
                    <m:r>
                      <m:rPr>
                        <m:sty m:val="p"/>
                      </m:rP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</m:t>
                    </m:r>
                    <m:r>
                      <a:rPr lang="zh-CN" altLang="en-US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维的长度，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n</m:t>
                            </m:r>
                          </m:sub>
                        </m:sSub>
                      </m:sub>
                    </m:sSub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∈</m:t>
                    </m:r>
                    <m:r>
                      <m:rPr>
                        <m:sty m:val="p"/>
                      </m:rP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ElementSet</m:t>
                    </m:r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}</m:t>
                    </m:r>
                  </m:oMath>
                </a14:m>
                <a:endParaRPr lang="en-US" altLang="zh-CN" sz="2800" i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数据关系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R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R</m:t>
                        </m:r>
                      </m:e>
                      <m:sub>
                        <m: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i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={&lt;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…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zh-CN" sz="2800" i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n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…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i</m:t>
                              </m:r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j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n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&gt;|</m:t>
                      </m:r>
                      <m:r>
                        <a:rPr lang="en-US" altLang="zh-CN" sz="2800" i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2800" i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≤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k</m:t>
                          </m:r>
                        </m:sub>
                      </m:sSub>
                      <m:r>
                        <a:rPr lang="en-US" altLang="zh-CN" sz="2800" i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≤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k</m:t>
                          </m:r>
                        </m:sub>
                      </m:sSub>
                      <m:r>
                        <a:rPr lang="en-US" altLang="zh-CN" sz="28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</m:oMath>
                  </m:oMathPara>
                </a14:m>
                <a:endParaRPr lang="en-US" altLang="zh-CN" sz="2800" b="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k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altLang="zh-CN" sz="2800" b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</m:oMath>
                </a14:m>
                <a:endParaRPr lang="en-US" altLang="zh-CN" sz="2800" b="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…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n</m:t>
                            </m:r>
                          </m:sub>
                        </m:sSub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…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i</m:t>
                            </m:r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28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j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n</m:t>
                            </m:r>
                          </m:sub>
                        </m:sSub>
                      </m:sub>
                    </m:sSub>
                    <m:r>
                      <a:rPr lang="en-US" altLang="zh-CN" sz="2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zh-CN" sz="2800" b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33" y="1077549"/>
                <a:ext cx="8555425" cy="5401310"/>
              </a:xfrm>
              <a:prstGeom prst="rect">
                <a:avLst/>
              </a:prstGeom>
              <a:blipFill rotWithShape="1">
                <a:blip r:embed="rId2"/>
                <a:stretch>
                  <a:fillRect l="-2" t="-11" r="-3790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87717-A16C-46C8-8501-38B3BAF8F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1fcc2fca-92a0-4986-b0ac-dbacc9422609"/>
  <p:tag name="COMMONDATA" val="eyJoZGlkIjoiYTc2ZGZiNzZiNDVlOGViOWVmM2JhOTY0NGJkNjUyYz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13183</Words>
  <Application>WPS 演示</Application>
  <PresentationFormat>全屏显示(4:3)</PresentationFormat>
  <Paragraphs>1892</Paragraphs>
  <Slides>57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1" baseType="lpstr">
      <vt:lpstr>Arial</vt:lpstr>
      <vt:lpstr>宋体</vt:lpstr>
      <vt:lpstr>Wingdings</vt:lpstr>
      <vt:lpstr>Calibri</vt:lpstr>
      <vt:lpstr>微软雅黑</vt:lpstr>
      <vt:lpstr>Times New Roman</vt:lpstr>
      <vt:lpstr>NimbusRomNo9L-Regu</vt:lpstr>
      <vt:lpstr>Segoe Print</vt:lpstr>
      <vt:lpstr>Wingdings 2</vt:lpstr>
      <vt:lpstr>Cambria Math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bingshu</dc:creator>
  <cp:lastModifiedBy>BookPlus</cp:lastModifiedBy>
  <cp:revision>4171</cp:revision>
  <dcterms:created xsi:type="dcterms:W3CDTF">2021-09-11T01:34:00Z</dcterms:created>
  <dcterms:modified xsi:type="dcterms:W3CDTF">2024-03-26T00:17:08Z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2CECC4FC2DF84139A8A59386E5FAA599</vt:lpwstr>
  </property>
  <property fmtid="{D5CDD505-2E9C-101B-9397-08002B2CF9AE}" pid="3" name="KSOProductBuildVer">
    <vt:lpwstr>2052-11.1.0.13703</vt:lpwstr>
  </property>
</Properties>
</file>